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Lst>
  <p:notesMasterIdLst>
    <p:notesMasterId r:id="rId37"/>
  </p:notesMasterIdLst>
  <p:sldIdLst>
    <p:sldId id="269" r:id="rId2"/>
    <p:sldId id="347" r:id="rId3"/>
    <p:sldId id="374" r:id="rId4"/>
    <p:sldId id="375" r:id="rId5"/>
    <p:sldId id="376" r:id="rId6"/>
    <p:sldId id="377" r:id="rId7"/>
    <p:sldId id="378" r:id="rId8"/>
    <p:sldId id="426" r:id="rId9"/>
    <p:sldId id="427" r:id="rId10"/>
    <p:sldId id="428" r:id="rId11"/>
    <p:sldId id="379" r:id="rId12"/>
    <p:sldId id="381" r:id="rId13"/>
    <p:sldId id="382" r:id="rId14"/>
    <p:sldId id="383" r:id="rId15"/>
    <p:sldId id="384" r:id="rId16"/>
    <p:sldId id="385" r:id="rId17"/>
    <p:sldId id="386" r:id="rId18"/>
    <p:sldId id="387" r:id="rId19"/>
    <p:sldId id="388" r:id="rId20"/>
    <p:sldId id="389" r:id="rId21"/>
    <p:sldId id="390" r:id="rId22"/>
    <p:sldId id="392" r:id="rId23"/>
    <p:sldId id="391" r:id="rId24"/>
    <p:sldId id="393" r:id="rId25"/>
    <p:sldId id="394" r:id="rId26"/>
    <p:sldId id="395" r:id="rId27"/>
    <p:sldId id="396" r:id="rId28"/>
    <p:sldId id="397" r:id="rId29"/>
    <p:sldId id="398" r:id="rId30"/>
    <p:sldId id="399" r:id="rId31"/>
    <p:sldId id="400" r:id="rId32"/>
    <p:sldId id="401" r:id="rId33"/>
    <p:sldId id="402" r:id="rId34"/>
    <p:sldId id="425" r:id="rId35"/>
    <p:sldId id="429" r:id="rId36"/>
  </p:sldIdLst>
  <p:sldSz cx="10080625" cy="7559675"/>
  <p:notesSz cx="7559675" cy="10691813"/>
  <p:defaultTextStyle>
    <a:defPPr>
      <a:defRPr lang="en-GB"/>
    </a:defPPr>
    <a:lvl1pPr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1pPr>
    <a:lvl2pPr marL="742950" indent="-28575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2pPr>
    <a:lvl3pPr marL="11430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3pPr>
    <a:lvl4pPr marL="16002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4pPr>
    <a:lvl5pPr marL="20574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5pPr>
    <a:lvl6pPr marL="2286000" algn="l" defTabSz="457200" rtl="0" eaLnBrk="1" latinLnBrk="0" hangingPunct="1">
      <a:defRPr sz="4400" kern="1200">
        <a:solidFill>
          <a:srgbClr val="000000"/>
        </a:solidFill>
        <a:latin typeface="Arial" charset="0"/>
        <a:ea typeface="+mn-ea"/>
        <a:cs typeface="+mn-cs"/>
      </a:defRPr>
    </a:lvl6pPr>
    <a:lvl7pPr marL="2743200" algn="l" defTabSz="457200" rtl="0" eaLnBrk="1" latinLnBrk="0" hangingPunct="1">
      <a:defRPr sz="4400" kern="1200">
        <a:solidFill>
          <a:srgbClr val="000000"/>
        </a:solidFill>
        <a:latin typeface="Arial" charset="0"/>
        <a:ea typeface="+mn-ea"/>
        <a:cs typeface="+mn-cs"/>
      </a:defRPr>
    </a:lvl7pPr>
    <a:lvl8pPr marL="3200400" algn="l" defTabSz="457200" rtl="0" eaLnBrk="1" latinLnBrk="0" hangingPunct="1">
      <a:defRPr sz="4400" kern="1200">
        <a:solidFill>
          <a:srgbClr val="000000"/>
        </a:solidFill>
        <a:latin typeface="Arial" charset="0"/>
        <a:ea typeface="+mn-ea"/>
        <a:cs typeface="+mn-cs"/>
      </a:defRPr>
    </a:lvl8pPr>
    <a:lvl9pPr marL="3657600" algn="l" defTabSz="457200" rtl="0" eaLnBrk="1" latinLnBrk="0" hangingPunct="1">
      <a:defRPr sz="4400" kern="1200">
        <a:solidFill>
          <a:srgbClr val="000000"/>
        </a:solidFill>
        <a:latin typeface="Arial" charset="0"/>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FFDF"/>
    <a:srgbClr val="FFB0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23"/>
    <p:restoredTop sz="81625"/>
  </p:normalViewPr>
  <p:slideViewPr>
    <p:cSldViewPr>
      <p:cViewPr>
        <p:scale>
          <a:sx n="110" d="100"/>
          <a:sy n="110" d="100"/>
        </p:scale>
        <p:origin x="768" y="-456"/>
      </p:cViewPr>
      <p:guideLst>
        <p:guide orient="horz" pos="2161"/>
        <p:guide pos="2880"/>
      </p:guideLst>
    </p:cSldViewPr>
  </p:slideViewPr>
  <p:outlineViewPr>
    <p:cViewPr varScale="1">
      <p:scale>
        <a:sx n="170" d="200"/>
        <a:sy n="170" d="200"/>
      </p:scale>
      <p:origin x="-780" y="-84"/>
    </p:cViewPr>
  </p:outlineViewPr>
  <p:notesTextViewPr>
    <p:cViewPr>
      <p:scale>
        <a:sx n="100" d="100"/>
        <a:sy n="100" d="100"/>
      </p:scale>
      <p:origin x="0" y="0"/>
    </p:cViewPr>
  </p:notesTextViewPr>
  <p:sorterViewPr>
    <p:cViewPr>
      <p:scale>
        <a:sx n="73" d="100"/>
        <a:sy n="73" d="100"/>
      </p:scale>
      <p:origin x="0" y="0"/>
    </p:cViewPr>
  </p:sorter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4" name="Rectangle 1"/>
          <p:cNvSpPr>
            <a:spLocks noGrp="1" noRot="1" noChangeAspect="1" noChangeArrowheads="1"/>
          </p:cNvSpPr>
          <p:nvPr>
            <p:ph type="sldImg"/>
          </p:nvPr>
        </p:nvSpPr>
        <p:spPr bwMode="auto">
          <a:xfrm>
            <a:off x="1106488" y="812800"/>
            <a:ext cx="5343525" cy="4006850"/>
          </a:xfrm>
          <a:prstGeom prst="rect">
            <a:avLst/>
          </a:prstGeom>
          <a:noFill/>
          <a:ln w="9525">
            <a:noFill/>
            <a:round/>
            <a:headEnd/>
            <a:tailEnd/>
          </a:ln>
        </p:spPr>
      </p:sp>
      <p:sp>
        <p:nvSpPr>
          <p:cNvPr id="4098" name="Rectangle 2"/>
          <p:cNvSpPr>
            <a:spLocks noGrp="1" noChangeArrowheads="1"/>
          </p:cNvSpPr>
          <p:nvPr>
            <p:ph type="body"/>
          </p:nvPr>
        </p:nvSpPr>
        <p:spPr bwMode="auto">
          <a:xfrm>
            <a:off x="755650" y="5078413"/>
            <a:ext cx="6046788" cy="481012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4099" name="Rectangle 3"/>
          <p:cNvSpPr>
            <a:spLocks noGrp="1" noChangeArrowheads="1"/>
          </p:cNvSpPr>
          <p:nvPr>
            <p:ph type="hdr"/>
          </p:nvPr>
        </p:nvSpPr>
        <p:spPr bwMode="auto">
          <a:xfrm>
            <a:off x="0"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0" name="Rectangle 4"/>
          <p:cNvSpPr>
            <a:spLocks noGrp="1" noChangeArrowheads="1"/>
          </p:cNvSpPr>
          <p:nvPr>
            <p:ph type="dt"/>
          </p:nvPr>
        </p:nvSpPr>
        <p:spPr bwMode="auto">
          <a:xfrm>
            <a:off x="4278313"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1" name="Rectangle 5"/>
          <p:cNvSpPr>
            <a:spLocks noGrp="1" noChangeArrowheads="1"/>
          </p:cNvSpPr>
          <p:nvPr>
            <p:ph type="ftr"/>
          </p:nvPr>
        </p:nvSpPr>
        <p:spPr bwMode="auto">
          <a:xfrm>
            <a:off x="0"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2" name="Rectangle 6"/>
          <p:cNvSpPr>
            <a:spLocks noGrp="1" noChangeArrowheads="1"/>
          </p:cNvSpPr>
          <p:nvPr>
            <p:ph type="sldNum"/>
          </p:nvPr>
        </p:nvSpPr>
        <p:spPr bwMode="auto">
          <a:xfrm>
            <a:off x="4278313"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fld id="{51926520-7087-8B4D-A1C5-EECB1E05DA52}" type="slidenum">
              <a:rPr lang="en-GB"/>
              <a:pPr>
                <a:defRPr/>
              </a:pPr>
              <a:t>‹#›</a:t>
            </a:fld>
            <a:endParaRPr lang="en-GB"/>
          </a:p>
        </p:txBody>
      </p:sp>
    </p:spTree>
    <p:extLst>
      <p:ext uri="{BB962C8B-B14F-4D97-AF65-F5344CB8AC3E}">
        <p14:creationId xmlns:p14="http://schemas.microsoft.com/office/powerpoint/2010/main" val="2578257816"/>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ＭＳ Ｐゴシック" charset="-128"/>
      </a:defRPr>
    </a:lvl1pPr>
    <a:lvl2pPr marL="37931725" indent="-37474525"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google.com.mx/url?sa=t&amp;rct=j&amp;q=global+npp&amp;source=web&amp;cd=10&amp;ved=0CFgQFjAJ&amp;url=http://crssa.rutgers.edu/people/zhangyang/Paper/zhang_Geb.pdf&amp;ei=Yx8OT7P-AcSbsgKzxbXSBQ&amp;usg=AFQjCNE_2hq0Qr8oFcxxybzFu2h-Y-RwLg&amp;sig2=ZH-XiBGvlvJ8Dt-6kSWxCQ&amp;cad=rja"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nature.com/scitable/knowledge/library/terrestrial-primary-production-fuel-for-life-17567411"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ipcc.ch/publications_and_data/ar4/wg1/en/ch7s7-es.htm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sldNum" sz="quarter"/>
          </p:nvPr>
        </p:nvSpPr>
        <p:spPr>
          <a:noFill/>
        </p:spPr>
        <p:txBody>
          <a:bodyPr/>
          <a:lstStyle/>
          <a:p>
            <a:fld id="{334505D7-5FAC-2D4C-8468-D7BCBDAF90BA}" type="slidenum">
              <a:rPr lang="en-GB"/>
              <a:pPr/>
              <a:t>1</a:t>
            </a:fld>
            <a:endParaRPr lang="en-GB"/>
          </a:p>
        </p:txBody>
      </p:sp>
      <p:sp>
        <p:nvSpPr>
          <p:cNvPr id="15363" name="Rectangle 2"/>
          <p:cNvSpPr>
            <a:spLocks noGrp="1" noRot="1" noChangeAspect="1" noChangeArrowheads="1" noTextEdit="1"/>
          </p:cNvSpPr>
          <p:nvPr>
            <p:ph type="sldImg"/>
          </p:nvPr>
        </p:nvSpPr>
        <p:spPr/>
      </p:sp>
      <p:sp>
        <p:nvSpPr>
          <p:cNvPr id="1536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Zhang et al GCB 2009</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13</a:t>
            </a:fld>
            <a:endParaRPr lang="en-GB"/>
          </a:p>
        </p:txBody>
      </p:sp>
    </p:spTree>
    <p:extLst>
      <p:ext uri="{BB962C8B-B14F-4D97-AF65-F5344CB8AC3E}">
        <p14:creationId xmlns:p14="http://schemas.microsoft.com/office/powerpoint/2010/main" val="1589409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Zhang et al. GCB 2009</a:t>
            </a:r>
            <a:endParaRPr lang="en-US" dirty="0"/>
          </a:p>
          <a:p>
            <a:r>
              <a:rPr lang="en-US" dirty="0"/>
              <a:t>Strong</a:t>
            </a:r>
            <a:r>
              <a:rPr lang="en-US" baseline="0" dirty="0"/>
              <a:t> </a:t>
            </a:r>
            <a:r>
              <a:rPr lang="en-US" baseline="0" dirty="0" err="1"/>
              <a:t>precip</a:t>
            </a:r>
            <a:r>
              <a:rPr lang="en-US" baseline="0" dirty="0"/>
              <a:t> dependence, also T, altitude … discuss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14</a:t>
            </a:fld>
            <a:endParaRPr lang="en-GB"/>
          </a:p>
        </p:txBody>
      </p:sp>
    </p:spTree>
    <p:extLst>
      <p:ext uri="{BB962C8B-B14F-4D97-AF65-F5344CB8AC3E}">
        <p14:creationId xmlns:p14="http://schemas.microsoft.com/office/powerpoint/2010/main" val="3597141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dicsuss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15</a:t>
            </a:fld>
            <a:endParaRPr lang="en-GB"/>
          </a:p>
        </p:txBody>
      </p:sp>
    </p:spTree>
    <p:extLst>
      <p:ext uri="{BB962C8B-B14F-4D97-AF65-F5344CB8AC3E}">
        <p14:creationId xmlns:p14="http://schemas.microsoft.com/office/powerpoint/2010/main" val="40545462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Gough, C. M. (2011) Terrestrial Primary Production: Fuel for Life. Nature Education Knowledge 2(2):1</a:t>
            </a:r>
            <a:endParaRPr lang="en-US" dirty="0"/>
          </a:p>
          <a:p>
            <a:r>
              <a:rPr lang="en-US" dirty="0"/>
              <a:t>Nice</a:t>
            </a:r>
            <a:r>
              <a:rPr lang="en-US" baseline="0" dirty="0"/>
              <a:t> website …</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16</a:t>
            </a:fld>
            <a:endParaRPr lang="en-GB"/>
          </a:p>
        </p:txBody>
      </p:sp>
    </p:spTree>
    <p:extLst>
      <p:ext uri="{BB962C8B-B14F-4D97-AF65-F5344CB8AC3E}">
        <p14:creationId xmlns:p14="http://schemas.microsoft.com/office/powerpoint/2010/main" val="25831546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17</a:t>
            </a:fld>
            <a:endParaRPr lang="en-GB"/>
          </a:p>
        </p:txBody>
      </p:sp>
    </p:spTree>
    <p:extLst>
      <p:ext uri="{BB962C8B-B14F-4D97-AF65-F5344CB8AC3E}">
        <p14:creationId xmlns:p14="http://schemas.microsoft.com/office/powerpoint/2010/main" val="27392908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22</a:t>
            </a:fld>
            <a:endParaRPr lang="en-GB"/>
          </a:p>
        </p:txBody>
      </p:sp>
    </p:spTree>
    <p:extLst>
      <p:ext uri="{BB962C8B-B14F-4D97-AF65-F5344CB8AC3E}">
        <p14:creationId xmlns:p14="http://schemas.microsoft.com/office/powerpoint/2010/main" val="2739290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total landmass (and in particular the vegetated landmass) in the Southern hemisphere is less than that of the Northern hemisphere, global NPP comes predominantly from Northern latitudes. Referring back to the plots of the annual cycle of atmospheric CO2 above, we noted a peak in May and a trough in October, largely then in response to global NPP increases in Spring and decreases in Autumn: the larger NPP in Northern hemisphere summer gradually decreases the atmospheric CO2 concentration. This is however complicated by the timing and spatial distribution of other CO2 sources and sinks.</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29</a:t>
            </a:fld>
            <a:endParaRPr lang="en-GB"/>
          </a:p>
        </p:txBody>
      </p:sp>
    </p:spTree>
    <p:extLst>
      <p:ext uri="{BB962C8B-B14F-4D97-AF65-F5344CB8AC3E}">
        <p14:creationId xmlns:p14="http://schemas.microsoft.com/office/powerpoint/2010/main" val="32538752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Annual carbon emissions (as g C m-2 year-1), averaged over 1997-2009. These emissions estimates are build combining burned area data from above with a biogeochemical model (CASA-GFED) that estimates fuel loads and combustion completeness for each monthly time step. These fuel loads are based on satellite derived information on vegetation characteristics and productivity to estimate carbon input, and carbon outputs through heterotrophic respiration, </a:t>
            </a:r>
            <a:r>
              <a:rPr lang="en-US" i="1" dirty="0" err="1"/>
              <a:t>herbivory</a:t>
            </a:r>
            <a:r>
              <a:rPr lang="en-US" i="1" dirty="0"/>
              <a:t>, and fires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31</a:t>
            </a:fld>
            <a:endParaRPr lang="en-GB"/>
          </a:p>
        </p:txBody>
      </p:sp>
    </p:spTree>
    <p:extLst>
      <p:ext uri="{BB962C8B-B14F-4D97-AF65-F5344CB8AC3E}">
        <p14:creationId xmlns:p14="http://schemas.microsoft.com/office/powerpoint/2010/main" val="16098372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Quite small range really (well-mixed)</a:t>
            </a:r>
            <a:r>
              <a:rPr lang="en-US" baseline="0" dirty="0"/>
              <a:t> + rather different to NPP distributions … discuss??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32</a:t>
            </a:fld>
            <a:endParaRPr lang="en-GB"/>
          </a:p>
        </p:txBody>
      </p:sp>
    </p:spTree>
    <p:extLst>
      <p:ext uri="{BB962C8B-B14F-4D97-AF65-F5344CB8AC3E}">
        <p14:creationId xmlns:p14="http://schemas.microsoft.com/office/powerpoint/2010/main" val="2076925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This diagram of the fast carbon cycle shows the movement of carbon between land, atmosphere, and oceans. Yellow numbers are natural fluxes, and red are human contributions in </a:t>
            </a:r>
            <a:r>
              <a:rPr lang="en-US" i="1" dirty="0" err="1"/>
              <a:t>gigatons</a:t>
            </a:r>
            <a:r>
              <a:rPr lang="en-US" i="1" dirty="0"/>
              <a:t> of carbon per year. White numbers indicate stored carbon</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5</a:t>
            </a:fld>
            <a:endParaRPr lang="en-GB"/>
          </a:p>
        </p:txBody>
      </p:sp>
    </p:spTree>
    <p:extLst>
      <p:ext uri="{BB962C8B-B14F-4D97-AF65-F5344CB8AC3E}">
        <p14:creationId xmlns:p14="http://schemas.microsoft.com/office/powerpoint/2010/main" val="2253699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annual mean growth rate of CO2 in the atmosphere is around 2 </a:t>
            </a:r>
            <a:r>
              <a:rPr lang="en-US" dirty="0" err="1"/>
              <a:t>ppmv</a:t>
            </a:r>
            <a:r>
              <a:rPr lang="en-US" dirty="0"/>
              <a:t> of CO2, from which it can be inferred that just over 2 </a:t>
            </a:r>
            <a:r>
              <a:rPr lang="en-US" dirty="0" err="1"/>
              <a:t>ppmv</a:t>
            </a:r>
            <a:r>
              <a:rPr lang="en-US" dirty="0"/>
              <a:t> of CO2 must enter other fast pools of carbon.</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6</a:t>
            </a:fld>
            <a:endParaRPr lang="en-GB"/>
          </a:p>
        </p:txBody>
      </p:sp>
    </p:spTree>
    <p:extLst>
      <p:ext uri="{BB962C8B-B14F-4D97-AF65-F5344CB8AC3E}">
        <p14:creationId xmlns:p14="http://schemas.microsoft.com/office/powerpoint/2010/main" val="2730411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figures given by the IPCC in </a:t>
            </a:r>
            <a:r>
              <a:rPr lang="en-US" dirty="0">
                <a:hlinkClick r:id="rId3"/>
              </a:rPr>
              <a:t>AR4</a:t>
            </a:r>
            <a:r>
              <a:rPr lang="en-US" dirty="0"/>
              <a:t> are 4.1 +/- 0.1 </a:t>
            </a:r>
            <a:r>
              <a:rPr lang="en-US" dirty="0" err="1"/>
              <a:t>GtC</a:t>
            </a:r>
            <a:r>
              <a:rPr lang="en-US" dirty="0"/>
              <a:t> y-1 annual mean CO2 growth rate for the period 2000 to 2005 with annual emissions from fossil fuel burning and cement production at 7.2 +/- 0.3 </a:t>
            </a:r>
            <a:r>
              <a:rPr lang="en-US" dirty="0" err="1"/>
              <a:t>GtC</a:t>
            </a:r>
            <a:r>
              <a:rPr lang="en-US" dirty="0"/>
              <a:t> y-1 for that same period. The sink to the ocean carbon pool is estimated as 2.2 +/- 0.5 </a:t>
            </a:r>
            <a:r>
              <a:rPr lang="en-US" dirty="0" err="1"/>
              <a:t>GtC</a:t>
            </a:r>
            <a:r>
              <a:rPr lang="en-US" dirty="0"/>
              <a:t> y-1 and that to the land pool as 0.9 +/- 0.6 </a:t>
            </a:r>
            <a:r>
              <a:rPr lang="en-US" dirty="0" err="1"/>
              <a:t>GtC</a:t>
            </a:r>
            <a:r>
              <a:rPr lang="en-US" dirty="0"/>
              <a:t> y-1 (0.9 + 2.2 + 4.1 = 7.2).</a:t>
            </a:r>
          </a:p>
          <a:p>
            <a:r>
              <a:rPr lang="en-US" dirty="0"/>
              <a:t>For example, the land sink of around 0.9 +/- 0.6 GtCy-1 is itself composed of a balance between a primary production land sink and a land use change source.</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7</a:t>
            </a:fld>
            <a:endParaRPr lang="en-GB"/>
          </a:p>
        </p:txBody>
      </p:sp>
    </p:spTree>
    <p:extLst>
      <p:ext uri="{BB962C8B-B14F-4D97-AF65-F5344CB8AC3E}">
        <p14:creationId xmlns:p14="http://schemas.microsoft.com/office/powerpoint/2010/main" val="3947519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700">
                <a:solidFill>
                  <a:schemeClr val="tx1"/>
                </a:solidFill>
                <a:latin typeface="Times New Roman" charset="0"/>
                <a:ea typeface="ＭＳ Ｐゴシック" charset="0"/>
              </a:defRPr>
            </a:lvl1pPr>
            <a:lvl2pPr marL="847334" indent="-325898" eaLnBrk="0" hangingPunct="0">
              <a:defRPr sz="2700">
                <a:solidFill>
                  <a:schemeClr val="tx1"/>
                </a:solidFill>
                <a:latin typeface="Times New Roman" charset="0"/>
                <a:ea typeface="ＭＳ Ｐゴシック" charset="0"/>
              </a:defRPr>
            </a:lvl2pPr>
            <a:lvl3pPr marL="1303592" indent="-260718" eaLnBrk="0" hangingPunct="0">
              <a:defRPr sz="2700">
                <a:solidFill>
                  <a:schemeClr val="tx1"/>
                </a:solidFill>
                <a:latin typeface="Times New Roman" charset="0"/>
                <a:ea typeface="ＭＳ Ｐゴシック" charset="0"/>
              </a:defRPr>
            </a:lvl3pPr>
            <a:lvl4pPr marL="1825028" indent="-260718" eaLnBrk="0" hangingPunct="0">
              <a:defRPr sz="2700">
                <a:solidFill>
                  <a:schemeClr val="tx1"/>
                </a:solidFill>
                <a:latin typeface="Times New Roman" charset="0"/>
                <a:ea typeface="ＭＳ Ｐゴシック" charset="0"/>
              </a:defRPr>
            </a:lvl4pPr>
            <a:lvl5pPr marL="2346465" indent="-260718" eaLnBrk="0" hangingPunct="0">
              <a:defRPr sz="2700">
                <a:solidFill>
                  <a:schemeClr val="tx1"/>
                </a:solidFill>
                <a:latin typeface="Times New Roman" charset="0"/>
                <a:ea typeface="ＭＳ Ｐゴシック" charset="0"/>
              </a:defRPr>
            </a:lvl5pPr>
            <a:lvl6pPr marL="2867901" indent="-260718" eaLnBrk="0" fontAlgn="base" hangingPunct="0">
              <a:spcBef>
                <a:spcPct val="0"/>
              </a:spcBef>
              <a:spcAft>
                <a:spcPct val="0"/>
              </a:spcAft>
              <a:defRPr sz="2700">
                <a:solidFill>
                  <a:schemeClr val="tx1"/>
                </a:solidFill>
                <a:latin typeface="Times New Roman" charset="0"/>
                <a:ea typeface="ＭＳ Ｐゴシック" charset="0"/>
              </a:defRPr>
            </a:lvl6pPr>
            <a:lvl7pPr marL="3389338" indent="-260718" eaLnBrk="0" fontAlgn="base" hangingPunct="0">
              <a:spcBef>
                <a:spcPct val="0"/>
              </a:spcBef>
              <a:spcAft>
                <a:spcPct val="0"/>
              </a:spcAft>
              <a:defRPr sz="2700">
                <a:solidFill>
                  <a:schemeClr val="tx1"/>
                </a:solidFill>
                <a:latin typeface="Times New Roman" charset="0"/>
                <a:ea typeface="ＭＳ Ｐゴシック" charset="0"/>
              </a:defRPr>
            </a:lvl7pPr>
            <a:lvl8pPr marL="3910775" indent="-260718" eaLnBrk="0" fontAlgn="base" hangingPunct="0">
              <a:spcBef>
                <a:spcPct val="0"/>
              </a:spcBef>
              <a:spcAft>
                <a:spcPct val="0"/>
              </a:spcAft>
              <a:defRPr sz="2700">
                <a:solidFill>
                  <a:schemeClr val="tx1"/>
                </a:solidFill>
                <a:latin typeface="Times New Roman" charset="0"/>
                <a:ea typeface="ＭＳ Ｐゴシック" charset="0"/>
              </a:defRPr>
            </a:lvl8pPr>
            <a:lvl9pPr marL="4432211" indent="-260718" eaLnBrk="0" fontAlgn="base" hangingPunct="0">
              <a:spcBef>
                <a:spcPct val="0"/>
              </a:spcBef>
              <a:spcAft>
                <a:spcPct val="0"/>
              </a:spcAft>
              <a:defRPr sz="2700">
                <a:solidFill>
                  <a:schemeClr val="tx1"/>
                </a:solidFill>
                <a:latin typeface="Times New Roman" charset="0"/>
                <a:ea typeface="ＭＳ Ｐゴシック" charset="0"/>
              </a:defRPr>
            </a:lvl9pPr>
          </a:lstStyle>
          <a:p>
            <a:pPr eaLnBrk="1" hangingPunct="1"/>
            <a:fld id="{F4E57CDB-F8C1-8C43-B5CA-94EA9A47F196}" type="slidenum">
              <a:rPr lang="en-GB" sz="1400">
                <a:solidFill>
                  <a:srgbClr val="000000"/>
                </a:solidFill>
              </a:rPr>
              <a:pPr eaLnBrk="1" hangingPunct="1"/>
              <a:t>8</a:t>
            </a:fld>
            <a:endParaRPr lang="en-GB" sz="1400">
              <a:solidFill>
                <a:srgbClr val="000000"/>
              </a:solidFill>
            </a:endParaRPr>
          </a:p>
        </p:txBody>
      </p:sp>
      <p:sp>
        <p:nvSpPr>
          <p:cNvPr id="60419"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60420"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60718" indent="-260718"/>
            <a:r>
              <a:rPr lang="en-GB" dirty="0">
                <a:latin typeface="Calibri" charset="0"/>
              </a:rPr>
              <a:t>Values from IPCC 2007 – average for 90s</a:t>
            </a:r>
          </a:p>
          <a:p>
            <a:pPr marL="260718" indent="-260718">
              <a:buFontTx/>
              <a:buAutoNum type="arabicPeriod"/>
            </a:pPr>
            <a:r>
              <a:rPr lang="en-GB" dirty="0">
                <a:latin typeface="Calibri" charset="0"/>
              </a:rPr>
              <a:t>FF</a:t>
            </a:r>
          </a:p>
          <a:p>
            <a:pPr marL="260718" indent="-260718">
              <a:buFontTx/>
              <a:buAutoNum type="arabicPeriod"/>
            </a:pPr>
            <a:r>
              <a:rPr lang="en-GB" dirty="0" err="1">
                <a:latin typeface="Calibri" charset="0"/>
              </a:rPr>
              <a:t>Atmos</a:t>
            </a:r>
            <a:r>
              <a:rPr lang="en-GB" dirty="0">
                <a:latin typeface="Calibri" charset="0"/>
              </a:rPr>
              <a:t> increase</a:t>
            </a:r>
          </a:p>
          <a:p>
            <a:pPr marL="260718" indent="-260718">
              <a:buFontTx/>
              <a:buAutoNum type="arabicPeriod"/>
            </a:pPr>
            <a:r>
              <a:rPr lang="en-GB" dirty="0">
                <a:latin typeface="Calibri" charset="0"/>
              </a:rPr>
              <a:t>Balance made up by net flows to ocean and land</a:t>
            </a:r>
          </a:p>
          <a:p>
            <a:pPr marL="260718" indent="-260718"/>
            <a:r>
              <a:rPr lang="en-GB" dirty="0">
                <a:latin typeface="Calibri" charset="0"/>
              </a:rPr>
              <a:t>Important to note that the net flux to the land has 2 components</a:t>
            </a:r>
          </a:p>
          <a:p>
            <a:pPr marL="260718" indent="-260718">
              <a:buFontTx/>
              <a:buAutoNum type="alphaLcPeriod"/>
            </a:pPr>
            <a:r>
              <a:rPr lang="en-GB" dirty="0">
                <a:latin typeface="Calibri" charset="0"/>
              </a:rPr>
              <a:t>Anthropogenic source (LUC – not just fire)</a:t>
            </a:r>
          </a:p>
          <a:p>
            <a:pPr marL="260718" indent="-260718">
              <a:buFontTx/>
              <a:buAutoNum type="alphaLcPeriod"/>
            </a:pPr>
            <a:r>
              <a:rPr lang="en-GB" dirty="0">
                <a:latin typeface="Calibri" charset="0"/>
              </a:rPr>
              <a:t>Sink term, some of which is die to forest growth</a:t>
            </a:r>
          </a:p>
          <a:p>
            <a:pPr marL="260718" indent="-260718"/>
            <a:endParaRPr lang="en-GB" dirty="0">
              <a:latin typeface="Calibri" charset="0"/>
            </a:endParaRPr>
          </a:p>
          <a:p>
            <a:pPr marL="260718" indent="-260718"/>
            <a:r>
              <a:rPr lang="en-GB" dirty="0">
                <a:latin typeface="Calibri" charset="0"/>
              </a:rPr>
              <a:t>Also shown on slide are C pools</a:t>
            </a:r>
          </a:p>
          <a:p>
            <a:pPr marL="260718" indent="-260718">
              <a:buFontTx/>
              <a:buAutoNum type="alphaLcPeriod"/>
            </a:pPr>
            <a:r>
              <a:rPr lang="en-GB" dirty="0">
                <a:latin typeface="Calibri" charset="0"/>
              </a:rPr>
              <a:t>600 </a:t>
            </a:r>
            <a:r>
              <a:rPr lang="en-GB" dirty="0" err="1">
                <a:latin typeface="Calibri" charset="0"/>
              </a:rPr>
              <a:t>Gtc</a:t>
            </a:r>
            <a:r>
              <a:rPr lang="en-GB" dirty="0">
                <a:latin typeface="Calibri" charset="0"/>
              </a:rPr>
              <a:t> in veg biomass, comparable to </a:t>
            </a:r>
            <a:r>
              <a:rPr lang="en-GB" dirty="0" err="1">
                <a:latin typeface="Calibri" charset="0"/>
              </a:rPr>
              <a:t>atmos</a:t>
            </a:r>
            <a:endParaRPr lang="en-GB" dirty="0">
              <a:latin typeface="Calibri" charset="0"/>
            </a:endParaRPr>
          </a:p>
          <a:p>
            <a:pPr marL="260718" indent="-260718">
              <a:buFontTx/>
              <a:buAutoNum type="alphaLcPeriod"/>
            </a:pPr>
            <a:r>
              <a:rPr lang="en-GB" dirty="0">
                <a:latin typeface="Calibri" charset="0"/>
              </a:rPr>
              <a:t>Soils poll, 3 times larger , but less mobile on annual to decadal t-scales</a:t>
            </a:r>
          </a:p>
          <a:p>
            <a:pPr marL="260718" indent="-260718">
              <a:buFontTx/>
              <a:buAutoNum type="alphaLcPeriod"/>
            </a:pPr>
            <a:endParaRPr lang="en-GB" dirty="0">
              <a:latin typeface="Calibri" charset="0"/>
            </a:endParaRPr>
          </a:p>
          <a:p>
            <a:pPr marL="260718" indent="-260718"/>
            <a:r>
              <a:rPr lang="en-GB" dirty="0">
                <a:latin typeface="Calibri" charset="0"/>
              </a:rPr>
              <a:t>BIOMASS addresses the veg. carbon pools and fluxes associated with forests</a:t>
            </a:r>
          </a:p>
          <a:p>
            <a:pPr marL="260718" indent="-260718"/>
            <a:endParaRPr lang="en-GB" dirty="0">
              <a:latin typeface="Calibri" charset="0"/>
            </a:endParaRPr>
          </a:p>
          <a:p>
            <a:pPr marL="260718" indent="-260718"/>
            <a:r>
              <a:rPr lang="en-GB" dirty="0">
                <a:latin typeface="Calibri" charset="0"/>
              </a:rPr>
              <a:t>Link: I now want to focus on the uncertainties in the fluxes</a:t>
            </a:r>
          </a:p>
          <a:p>
            <a:pPr marL="260718" indent="-260718">
              <a:buFontTx/>
              <a:buAutoNum type="alphaLcPeriod"/>
            </a:pPr>
            <a:endParaRPr lang="en-GB" dirty="0">
              <a:latin typeface="Calibri" charset="0"/>
            </a:endParaRPr>
          </a:p>
          <a:p>
            <a:pPr marL="260718" indent="-260718">
              <a:buFontTx/>
              <a:buAutoNum type="alphaLcPeriod"/>
            </a:pPr>
            <a:endParaRPr lang="en-GB" dirty="0">
              <a:latin typeface="Calibri" charset="0"/>
            </a:endParaRPr>
          </a:p>
          <a:p>
            <a:pPr marL="260718" indent="-260718">
              <a:buFontTx/>
              <a:buAutoNum type="alphaLcPeriod"/>
            </a:pPr>
            <a:endParaRPr lang="en-GB" dirty="0">
              <a:latin typeface="Calibri" charset="0"/>
            </a:endParaRPr>
          </a:p>
          <a:p>
            <a:pPr marL="260718" indent="-260718">
              <a:buFontTx/>
              <a:buAutoNum type="alphaLcPeriod"/>
            </a:pPr>
            <a:endParaRPr lang="en-GB" dirty="0">
              <a:latin typeface="Calibri" charset="0"/>
            </a:endParaRPr>
          </a:p>
          <a:p>
            <a:pPr marL="260718" indent="-260718">
              <a:buFontTx/>
              <a:buAutoNum type="alphaLcPeriod"/>
            </a:pPr>
            <a:endParaRPr lang="en-US" dirty="0">
              <a:latin typeface="Calibri"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700">
                <a:solidFill>
                  <a:schemeClr val="tx1"/>
                </a:solidFill>
                <a:latin typeface="Times New Roman" charset="0"/>
                <a:ea typeface="ＭＳ Ｐゴシック" charset="0"/>
              </a:defRPr>
            </a:lvl1pPr>
            <a:lvl2pPr marL="847334" indent="-325898" eaLnBrk="0" hangingPunct="0">
              <a:defRPr sz="2700">
                <a:solidFill>
                  <a:schemeClr val="tx1"/>
                </a:solidFill>
                <a:latin typeface="Times New Roman" charset="0"/>
                <a:ea typeface="ＭＳ Ｐゴシック" charset="0"/>
              </a:defRPr>
            </a:lvl2pPr>
            <a:lvl3pPr marL="1303592" indent="-260718" eaLnBrk="0" hangingPunct="0">
              <a:defRPr sz="2700">
                <a:solidFill>
                  <a:schemeClr val="tx1"/>
                </a:solidFill>
                <a:latin typeface="Times New Roman" charset="0"/>
                <a:ea typeface="ＭＳ Ｐゴシック" charset="0"/>
              </a:defRPr>
            </a:lvl3pPr>
            <a:lvl4pPr marL="1825028" indent="-260718" eaLnBrk="0" hangingPunct="0">
              <a:defRPr sz="2700">
                <a:solidFill>
                  <a:schemeClr val="tx1"/>
                </a:solidFill>
                <a:latin typeface="Times New Roman" charset="0"/>
                <a:ea typeface="ＭＳ Ｐゴシック" charset="0"/>
              </a:defRPr>
            </a:lvl4pPr>
            <a:lvl5pPr marL="2346465" indent="-260718" eaLnBrk="0" hangingPunct="0">
              <a:defRPr sz="2700">
                <a:solidFill>
                  <a:schemeClr val="tx1"/>
                </a:solidFill>
                <a:latin typeface="Times New Roman" charset="0"/>
                <a:ea typeface="ＭＳ Ｐゴシック" charset="0"/>
              </a:defRPr>
            </a:lvl5pPr>
            <a:lvl6pPr marL="2867901" indent="-260718" eaLnBrk="0" fontAlgn="base" hangingPunct="0">
              <a:spcBef>
                <a:spcPct val="0"/>
              </a:spcBef>
              <a:spcAft>
                <a:spcPct val="0"/>
              </a:spcAft>
              <a:defRPr sz="2700">
                <a:solidFill>
                  <a:schemeClr val="tx1"/>
                </a:solidFill>
                <a:latin typeface="Times New Roman" charset="0"/>
                <a:ea typeface="ＭＳ Ｐゴシック" charset="0"/>
              </a:defRPr>
            </a:lvl6pPr>
            <a:lvl7pPr marL="3389338" indent="-260718" eaLnBrk="0" fontAlgn="base" hangingPunct="0">
              <a:spcBef>
                <a:spcPct val="0"/>
              </a:spcBef>
              <a:spcAft>
                <a:spcPct val="0"/>
              </a:spcAft>
              <a:defRPr sz="2700">
                <a:solidFill>
                  <a:schemeClr val="tx1"/>
                </a:solidFill>
                <a:latin typeface="Times New Roman" charset="0"/>
                <a:ea typeface="ＭＳ Ｐゴシック" charset="0"/>
              </a:defRPr>
            </a:lvl7pPr>
            <a:lvl8pPr marL="3910775" indent="-260718" eaLnBrk="0" fontAlgn="base" hangingPunct="0">
              <a:spcBef>
                <a:spcPct val="0"/>
              </a:spcBef>
              <a:spcAft>
                <a:spcPct val="0"/>
              </a:spcAft>
              <a:defRPr sz="2700">
                <a:solidFill>
                  <a:schemeClr val="tx1"/>
                </a:solidFill>
                <a:latin typeface="Times New Roman" charset="0"/>
                <a:ea typeface="ＭＳ Ｐゴシック" charset="0"/>
              </a:defRPr>
            </a:lvl8pPr>
            <a:lvl9pPr marL="4432211" indent="-260718" eaLnBrk="0" fontAlgn="base" hangingPunct="0">
              <a:spcBef>
                <a:spcPct val="0"/>
              </a:spcBef>
              <a:spcAft>
                <a:spcPct val="0"/>
              </a:spcAft>
              <a:defRPr sz="2700">
                <a:solidFill>
                  <a:schemeClr val="tx1"/>
                </a:solidFill>
                <a:latin typeface="Times New Roman" charset="0"/>
                <a:ea typeface="ＭＳ Ｐゴシック" charset="0"/>
              </a:defRPr>
            </a:lvl9pPr>
          </a:lstStyle>
          <a:p>
            <a:pPr eaLnBrk="1" hangingPunct="1"/>
            <a:fld id="{798B5530-0B37-944F-8388-3AACC559F282}" type="slidenum">
              <a:rPr lang="en-GB" sz="1400">
                <a:solidFill>
                  <a:srgbClr val="000000"/>
                </a:solidFill>
              </a:rPr>
              <a:pPr eaLnBrk="1" hangingPunct="1"/>
              <a:t>9</a:t>
            </a:fld>
            <a:endParaRPr lang="en-GB" sz="1400">
              <a:solidFill>
                <a:srgbClr val="000000"/>
              </a:solidFill>
            </a:endParaRPr>
          </a:p>
        </p:txBody>
      </p:sp>
      <p:sp>
        <p:nvSpPr>
          <p:cNvPr id="61443"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61444"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60718" indent="-260718">
              <a:buFontTx/>
              <a:buAutoNum type="arabicPeriod"/>
            </a:pPr>
            <a:r>
              <a:rPr lang="en-GB" dirty="0">
                <a:latin typeface="Calibri" charset="0"/>
              </a:rPr>
              <a:t>Good measurements and error estimates. Note error bars  –  ~20% for ocean.</a:t>
            </a:r>
          </a:p>
          <a:p>
            <a:pPr marL="260718" indent="-260718">
              <a:buFontTx/>
              <a:buAutoNum type="arabicPeriod"/>
            </a:pPr>
            <a:r>
              <a:rPr lang="en-GB" dirty="0">
                <a:latin typeface="Calibri" charset="0"/>
              </a:rPr>
              <a:t>Anthropogenic sources not complete – need LUC (mainly trop deforestation)</a:t>
            </a:r>
          </a:p>
          <a:p>
            <a:pPr marL="260718" indent="-260718">
              <a:buFontTx/>
              <a:buAutoNum type="arabicPeriod" startAt="3"/>
            </a:pPr>
            <a:r>
              <a:rPr lang="en-GB" dirty="0">
                <a:latin typeface="Calibri" charset="0"/>
              </a:rPr>
              <a:t>In IPCC, no error bars on this estimate, just a range, from low to high</a:t>
            </a:r>
          </a:p>
          <a:p>
            <a:pPr marL="260718" indent="-260718">
              <a:buFontTx/>
              <a:buAutoNum type="arabicPeriod" startAt="3"/>
            </a:pPr>
            <a:r>
              <a:rPr lang="en-GB" dirty="0">
                <a:latin typeface="Calibri" charset="0"/>
              </a:rPr>
              <a:t>Here</a:t>
            </a:r>
            <a:r>
              <a:rPr lang="ja-JP" altLang="en-GB" dirty="0">
                <a:latin typeface="Calibri" charset="0"/>
              </a:rPr>
              <a:t>’</a:t>
            </a:r>
            <a:r>
              <a:rPr lang="en-GB" dirty="0">
                <a:latin typeface="Calibri" charset="0"/>
              </a:rPr>
              <a:t>s low; for the budget to balance this implies a sink term as shown.</a:t>
            </a:r>
          </a:p>
          <a:p>
            <a:pPr marL="260718" indent="-260718">
              <a:buFontTx/>
              <a:buAutoNum type="arabicPeriod" startAt="3"/>
            </a:pPr>
            <a:r>
              <a:rPr lang="en-GB" dirty="0">
                <a:latin typeface="Calibri" charset="0"/>
              </a:rPr>
              <a:t>Here</a:t>
            </a:r>
            <a:r>
              <a:rPr lang="ja-JP" altLang="en-GB" dirty="0">
                <a:latin typeface="Calibri" charset="0"/>
              </a:rPr>
              <a:t>’</a:t>
            </a:r>
            <a:r>
              <a:rPr lang="en-GB" dirty="0">
                <a:latin typeface="Calibri" charset="0"/>
              </a:rPr>
              <a:t>s the high, and the corresponding sink term</a:t>
            </a:r>
          </a:p>
          <a:p>
            <a:pPr marL="260718" indent="-260718"/>
            <a:endParaRPr lang="en-GB" dirty="0">
              <a:latin typeface="Calibri" charset="0"/>
            </a:endParaRPr>
          </a:p>
          <a:p>
            <a:pPr marL="260718" indent="-260718"/>
            <a:r>
              <a:rPr lang="en-GB" dirty="0">
                <a:latin typeface="Calibri" charset="0"/>
              </a:rPr>
              <a:t>If we think of the LUC range as uncertainty, it is about 70% - much greater than for the ocean flux. It dominates the error budget .</a:t>
            </a:r>
          </a:p>
          <a:p>
            <a:pPr marL="260718" indent="-260718"/>
            <a:r>
              <a:rPr lang="en-GB" dirty="0">
                <a:latin typeface="Calibri" charset="0"/>
              </a:rPr>
              <a:t>The sink term is a residual, just to make things balance. Since we have little idea of its actual magnitude, explaining it is fraught with uncertainty. Certainly uptake into biomass is part of this term</a:t>
            </a:r>
          </a:p>
          <a:p>
            <a:pPr marL="260718" indent="-260718"/>
            <a:endParaRPr lang="en-GB" dirty="0">
              <a:latin typeface="Calibri" charset="0"/>
            </a:endParaRPr>
          </a:p>
          <a:p>
            <a:pPr marL="260718" indent="-260718"/>
            <a:r>
              <a:rPr lang="en-GB" dirty="0">
                <a:latin typeface="Calibri" charset="0"/>
              </a:rPr>
              <a:t>Will talk about biomass in context of 2 top boxes; the left is a decrease in biomass, part of the right is forest growth.</a:t>
            </a:r>
            <a:endParaRPr lang="en-US" dirty="0">
              <a:latin typeface="Calibri"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700">
                <a:solidFill>
                  <a:schemeClr val="tx1"/>
                </a:solidFill>
                <a:latin typeface="Times New Roman" charset="0"/>
                <a:ea typeface="ＭＳ Ｐゴシック" charset="0"/>
              </a:defRPr>
            </a:lvl1pPr>
            <a:lvl2pPr marL="847334" indent="-325898" eaLnBrk="0" hangingPunct="0">
              <a:defRPr sz="2700">
                <a:solidFill>
                  <a:schemeClr val="tx1"/>
                </a:solidFill>
                <a:latin typeface="Times New Roman" charset="0"/>
                <a:ea typeface="ＭＳ Ｐゴシック" charset="0"/>
              </a:defRPr>
            </a:lvl2pPr>
            <a:lvl3pPr marL="1303592" indent="-260718" eaLnBrk="0" hangingPunct="0">
              <a:defRPr sz="2700">
                <a:solidFill>
                  <a:schemeClr val="tx1"/>
                </a:solidFill>
                <a:latin typeface="Times New Roman" charset="0"/>
                <a:ea typeface="ＭＳ Ｐゴシック" charset="0"/>
              </a:defRPr>
            </a:lvl3pPr>
            <a:lvl4pPr marL="1825028" indent="-260718" eaLnBrk="0" hangingPunct="0">
              <a:defRPr sz="2700">
                <a:solidFill>
                  <a:schemeClr val="tx1"/>
                </a:solidFill>
                <a:latin typeface="Times New Roman" charset="0"/>
                <a:ea typeface="ＭＳ Ｐゴシック" charset="0"/>
              </a:defRPr>
            </a:lvl4pPr>
            <a:lvl5pPr marL="2346465" indent="-260718" eaLnBrk="0" hangingPunct="0">
              <a:defRPr sz="2700">
                <a:solidFill>
                  <a:schemeClr val="tx1"/>
                </a:solidFill>
                <a:latin typeface="Times New Roman" charset="0"/>
                <a:ea typeface="ＭＳ Ｐゴシック" charset="0"/>
              </a:defRPr>
            </a:lvl5pPr>
            <a:lvl6pPr marL="2867901" indent="-260718" eaLnBrk="0" fontAlgn="base" hangingPunct="0">
              <a:spcBef>
                <a:spcPct val="0"/>
              </a:spcBef>
              <a:spcAft>
                <a:spcPct val="0"/>
              </a:spcAft>
              <a:defRPr sz="2700">
                <a:solidFill>
                  <a:schemeClr val="tx1"/>
                </a:solidFill>
                <a:latin typeface="Times New Roman" charset="0"/>
                <a:ea typeface="ＭＳ Ｐゴシック" charset="0"/>
              </a:defRPr>
            </a:lvl6pPr>
            <a:lvl7pPr marL="3389338" indent="-260718" eaLnBrk="0" fontAlgn="base" hangingPunct="0">
              <a:spcBef>
                <a:spcPct val="0"/>
              </a:spcBef>
              <a:spcAft>
                <a:spcPct val="0"/>
              </a:spcAft>
              <a:defRPr sz="2700">
                <a:solidFill>
                  <a:schemeClr val="tx1"/>
                </a:solidFill>
                <a:latin typeface="Times New Roman" charset="0"/>
                <a:ea typeface="ＭＳ Ｐゴシック" charset="0"/>
              </a:defRPr>
            </a:lvl7pPr>
            <a:lvl8pPr marL="3910775" indent="-260718" eaLnBrk="0" fontAlgn="base" hangingPunct="0">
              <a:spcBef>
                <a:spcPct val="0"/>
              </a:spcBef>
              <a:spcAft>
                <a:spcPct val="0"/>
              </a:spcAft>
              <a:defRPr sz="2700">
                <a:solidFill>
                  <a:schemeClr val="tx1"/>
                </a:solidFill>
                <a:latin typeface="Times New Roman" charset="0"/>
                <a:ea typeface="ＭＳ Ｐゴシック" charset="0"/>
              </a:defRPr>
            </a:lvl8pPr>
            <a:lvl9pPr marL="4432211" indent="-260718" eaLnBrk="0" fontAlgn="base" hangingPunct="0">
              <a:spcBef>
                <a:spcPct val="0"/>
              </a:spcBef>
              <a:spcAft>
                <a:spcPct val="0"/>
              </a:spcAft>
              <a:defRPr sz="2700">
                <a:solidFill>
                  <a:schemeClr val="tx1"/>
                </a:solidFill>
                <a:latin typeface="Times New Roman" charset="0"/>
                <a:ea typeface="ＭＳ Ｐゴシック" charset="0"/>
              </a:defRPr>
            </a:lvl9pPr>
          </a:lstStyle>
          <a:p>
            <a:pPr eaLnBrk="1" hangingPunct="1"/>
            <a:fld id="{A8C7BE69-C41A-3149-8DD3-33B07DF6DCF4}" type="slidenum">
              <a:rPr lang="en-GB" sz="1400">
                <a:solidFill>
                  <a:srgbClr val="000000"/>
                </a:solidFill>
              </a:rPr>
              <a:pPr eaLnBrk="1" hangingPunct="1"/>
              <a:t>10</a:t>
            </a:fld>
            <a:endParaRPr lang="en-GB" sz="1400">
              <a:solidFill>
                <a:srgbClr val="000000"/>
              </a:solidFill>
            </a:endParaRPr>
          </a:p>
        </p:txBody>
      </p:sp>
      <p:sp>
        <p:nvSpPr>
          <p:cNvPr id="62467"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62468"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dirty="0">
                <a:latin typeface="Calibri" charset="0"/>
              </a:rPr>
              <a:t>Uncertainty of 1 </a:t>
            </a:r>
            <a:r>
              <a:rPr lang="en-GB" dirty="0" err="1">
                <a:latin typeface="Calibri" charset="0"/>
              </a:rPr>
              <a:t>GtC</a:t>
            </a:r>
            <a:r>
              <a:rPr lang="en-GB" dirty="0">
                <a:latin typeface="Calibri" charset="0"/>
              </a:rPr>
              <a:t> pa due entirely to uncertainty in mean biomass</a:t>
            </a:r>
          </a:p>
          <a:p>
            <a:r>
              <a:rPr lang="en-GB" dirty="0">
                <a:latin typeface="Calibri" charset="0"/>
              </a:rPr>
              <a:t>Also, note that these calculations take no account of the possibility that </a:t>
            </a:r>
            <a:r>
              <a:rPr lang="en-GB" dirty="0" err="1">
                <a:latin typeface="Calibri" charset="0"/>
              </a:rPr>
              <a:t>deforestaion</a:t>
            </a:r>
            <a:r>
              <a:rPr lang="en-GB" dirty="0">
                <a:latin typeface="Calibri" charset="0"/>
              </a:rPr>
              <a:t> may preferentially take areas of high or low biomass</a:t>
            </a:r>
          </a:p>
          <a:p>
            <a:endParaRPr lang="en-GB" dirty="0">
              <a:latin typeface="Calibri" charset="0"/>
            </a:endParaRPr>
          </a:p>
          <a:p>
            <a:r>
              <a:rPr lang="en-GB" dirty="0">
                <a:latin typeface="Calibri" charset="0"/>
              </a:rPr>
              <a:t>To do this properly, we need </a:t>
            </a:r>
          </a:p>
          <a:p>
            <a:r>
              <a:rPr lang="en-GB" dirty="0">
                <a:latin typeface="Calibri" charset="0"/>
              </a:rPr>
              <a:t>Maps of biomass to know what has actually been </a:t>
            </a:r>
            <a:r>
              <a:rPr lang="en-GB" dirty="0" err="1">
                <a:latin typeface="Calibri" charset="0"/>
              </a:rPr>
              <a:t>deforestsed</a:t>
            </a:r>
            <a:endParaRPr lang="en-GB" dirty="0">
              <a:latin typeface="Calibri" charset="0"/>
            </a:endParaRPr>
          </a:p>
          <a:p>
            <a:r>
              <a:rPr lang="en-GB" dirty="0">
                <a:latin typeface="Calibri" charset="0"/>
              </a:rPr>
              <a:t>Scale of maps need to be comparable with the deforestation process – around 100 m</a:t>
            </a:r>
          </a:p>
          <a:p>
            <a:r>
              <a:rPr lang="en-GB" dirty="0">
                <a:latin typeface="Calibri" charset="0"/>
              </a:rPr>
              <a:t>Check values of area deforested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 Daytime flux positive, nighttime negative … GPP photosynthesis &amp; (autotrophic) respiration</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11</a:t>
            </a:fld>
            <a:endParaRPr lang="en-GB"/>
          </a:p>
        </p:txBody>
      </p:sp>
    </p:spTree>
    <p:extLst>
      <p:ext uri="{BB962C8B-B14F-4D97-AF65-F5344CB8AC3E}">
        <p14:creationId xmlns:p14="http://schemas.microsoft.com/office/powerpoint/2010/main" val="2899695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Assumed </a:t>
            </a:r>
            <a:r>
              <a:rPr lang="en-US" dirty="0" err="1"/>
              <a:t>approx</a:t>
            </a:r>
            <a:r>
              <a:rPr lang="en-US" dirty="0"/>
              <a:t> 0.5 but can vary significantly</a:t>
            </a:r>
          </a:p>
          <a:p>
            <a:r>
              <a:rPr lang="en-US" dirty="0"/>
              <a:t>CUE</a:t>
            </a:r>
            <a:r>
              <a:rPr lang="en-US" baseline="0" dirty="0"/>
              <a:t> is C use efficiency</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12</a:t>
            </a:fld>
            <a:endParaRPr lang="en-GB"/>
          </a:p>
        </p:txBody>
      </p:sp>
    </p:spTree>
    <p:extLst>
      <p:ext uri="{BB962C8B-B14F-4D97-AF65-F5344CB8AC3E}">
        <p14:creationId xmlns:p14="http://schemas.microsoft.com/office/powerpoint/2010/main" val="25344942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descr="logo_sm_blk"/>
          <p:cNvPicPr>
            <a:picLocks noChangeAspect="1" noChangeArrowheads="1"/>
          </p:cNvPicPr>
          <p:nvPr userDrawn="1"/>
        </p:nvPicPr>
        <p:blipFill>
          <a:blip r:embed="rId2"/>
          <a:srcRect/>
          <a:stretch>
            <a:fillRect/>
          </a:stretch>
        </p:blipFill>
        <p:spPr bwMode="auto">
          <a:xfrm>
            <a:off x="7600950" y="6732588"/>
            <a:ext cx="2087563" cy="619125"/>
          </a:xfrm>
          <a:prstGeom prst="rect">
            <a:avLst/>
          </a:prstGeom>
          <a:noFill/>
          <a:ln w="9525">
            <a:noFill/>
            <a:miter lim="800000"/>
            <a:headEnd/>
            <a:tailEnd/>
          </a:ln>
        </p:spPr>
      </p:pic>
      <p:pic>
        <p:nvPicPr>
          <p:cNvPr id="5" name="Picture 12" descr="NCEO_logo_lrg"/>
          <p:cNvPicPr>
            <a:picLocks noChangeAspect="1" noChangeArrowheads="1"/>
          </p:cNvPicPr>
          <p:nvPr userDrawn="1"/>
        </p:nvPicPr>
        <p:blipFill>
          <a:blip r:embed="rId3"/>
          <a:srcRect/>
          <a:stretch>
            <a:fillRect/>
          </a:stretch>
        </p:blipFill>
        <p:spPr bwMode="auto">
          <a:xfrm>
            <a:off x="144463" y="6692900"/>
            <a:ext cx="2982912" cy="758825"/>
          </a:xfrm>
          <a:prstGeom prst="rect">
            <a:avLst/>
          </a:prstGeom>
          <a:noFill/>
          <a:ln w="9525">
            <a:noFill/>
            <a:miter lim="800000"/>
            <a:headEnd/>
            <a:tailEnd/>
          </a:ln>
        </p:spPr>
      </p:pic>
      <p:sp>
        <p:nvSpPr>
          <p:cNvPr id="29698" name="Rectangle 2"/>
          <p:cNvSpPr>
            <a:spLocks noGrp="1" noChangeArrowheads="1"/>
          </p:cNvSpPr>
          <p:nvPr>
            <p:ph type="ctrTitle"/>
          </p:nvPr>
        </p:nvSpPr>
        <p:spPr>
          <a:xfrm>
            <a:off x="755650" y="2347913"/>
            <a:ext cx="8569325" cy="1620837"/>
          </a:xfrm>
        </p:spPr>
        <p:txBody>
          <a:bodyPr/>
          <a:lstStyle>
            <a:lvl1pPr>
              <a:defRPr/>
            </a:lvl1pPr>
          </a:lstStyle>
          <a:p>
            <a:r>
              <a:rPr lang="en-US"/>
              <a:t>Click to edit Master title style</a:t>
            </a:r>
          </a:p>
        </p:txBody>
      </p:sp>
      <p:sp>
        <p:nvSpPr>
          <p:cNvPr id="29699" name="Rectangle 3"/>
          <p:cNvSpPr>
            <a:spLocks noGrp="1" noChangeArrowheads="1"/>
          </p:cNvSpPr>
          <p:nvPr>
            <p:ph type="subTitle" idx="1"/>
          </p:nvPr>
        </p:nvSpPr>
        <p:spPr>
          <a:xfrm>
            <a:off x="1512888" y="4284663"/>
            <a:ext cx="7056437" cy="1931987"/>
          </a:xfrm>
          <a:solidFill>
            <a:srgbClr val="99CC00"/>
          </a:solidFill>
        </p:spPr>
        <p:txBody>
          <a:bodyPr/>
          <a:lstStyle>
            <a:lvl1pPr marL="0" indent="0" algn="ctr">
              <a:spcAft>
                <a:spcPct val="0"/>
              </a:spcAft>
              <a:defRPr/>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43ED92E-2888-844C-94C2-8FB15BD865C6}" type="slidenum">
              <a:rPr lang="en-GB"/>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5675" y="301625"/>
            <a:ext cx="2266950" cy="645477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504825" y="301625"/>
            <a:ext cx="6648450" cy="64547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FC3EB0F-6318-DA4F-8186-9E0ACBC29043}" type="slidenum">
              <a:rPr lang="en-GB"/>
              <a:pPr>
                <a:defRPr/>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62F25BA-1BFD-9547-A2A9-3A185E6726B9}" type="slidenum">
              <a:rPr lang="en-GB"/>
              <a:pPr>
                <a:defRPr/>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4857750"/>
            <a:ext cx="8567738" cy="15017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96925" y="3203575"/>
            <a:ext cx="8567738"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1896754-F929-E643-80B3-6E76ECBCE8BF}" type="slidenum">
              <a:rPr lang="en-GB"/>
              <a:pPr>
                <a:defRPr/>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5048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1149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E64335BA-F629-3D4E-BB9C-7133D433DE82}" type="slidenum">
              <a:rPr lang="en-GB"/>
              <a:pPr>
                <a:defRPr/>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3"/>
          <p:cNvSpPr>
            <a:spLocks noGrp="1" noChangeArrowheads="1"/>
          </p:cNvSpPr>
          <p:nvPr>
            <p:ph type="dt" idx="10"/>
          </p:nvPr>
        </p:nvSpPr>
        <p:spPr>
          <a:ln/>
        </p:spPr>
        <p:txBody>
          <a:bodyPr/>
          <a:lstStyle>
            <a:lvl1pPr>
              <a:defRPr/>
            </a:lvl1pPr>
          </a:lstStyle>
          <a:p>
            <a:pPr>
              <a:defRPr/>
            </a:pPr>
            <a:endParaRPr lang="en-US"/>
          </a:p>
        </p:txBody>
      </p:sp>
      <p:sp>
        <p:nvSpPr>
          <p:cNvPr id="8" name="Rectangle 4"/>
          <p:cNvSpPr>
            <a:spLocks noGrp="1" noChangeArrowheads="1"/>
          </p:cNvSpPr>
          <p:nvPr>
            <p:ph type="ftr" idx="11"/>
          </p:nvPr>
        </p:nvSpPr>
        <p:spPr>
          <a:ln/>
        </p:spPr>
        <p:txBody>
          <a:bodyPr/>
          <a:lstStyle>
            <a:lvl1pPr>
              <a:defRPr/>
            </a:lvl1pPr>
          </a:lstStyle>
          <a:p>
            <a:pPr>
              <a:defRPr/>
            </a:pPr>
            <a:endParaRPr lang="en-US"/>
          </a:p>
        </p:txBody>
      </p:sp>
      <p:sp>
        <p:nvSpPr>
          <p:cNvPr id="9" name="Rectangle 5"/>
          <p:cNvSpPr>
            <a:spLocks noGrp="1" noChangeArrowheads="1"/>
          </p:cNvSpPr>
          <p:nvPr>
            <p:ph type="sldNum" idx="12"/>
          </p:nvPr>
        </p:nvSpPr>
        <p:spPr>
          <a:ln/>
        </p:spPr>
        <p:txBody>
          <a:bodyPr/>
          <a:lstStyle>
            <a:lvl1pPr>
              <a:defRPr/>
            </a:lvl1pPr>
          </a:lstStyle>
          <a:p>
            <a:pPr>
              <a:defRPr/>
            </a:pPr>
            <a:fld id="{4DBA8E9E-B45A-F744-8626-56605351F002}" type="slidenum">
              <a:rPr lang="en-GB"/>
              <a:pPr>
                <a:defRPr/>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Rectangle 3"/>
          <p:cNvSpPr>
            <a:spLocks noGrp="1" noChangeArrowheads="1"/>
          </p:cNvSpPr>
          <p:nvPr>
            <p:ph type="dt" idx="10"/>
          </p:nvPr>
        </p:nvSpPr>
        <p:spPr>
          <a:ln/>
        </p:spPr>
        <p:txBody>
          <a:bodyPr/>
          <a:lstStyle>
            <a:lvl1pPr>
              <a:defRPr/>
            </a:lvl1pPr>
          </a:lstStyle>
          <a:p>
            <a:pPr>
              <a:defRPr/>
            </a:pPr>
            <a:endParaRPr lang="en-US"/>
          </a:p>
        </p:txBody>
      </p:sp>
      <p:sp>
        <p:nvSpPr>
          <p:cNvPr id="4" name="Rectangle 4"/>
          <p:cNvSpPr>
            <a:spLocks noGrp="1" noChangeArrowheads="1"/>
          </p:cNvSpPr>
          <p:nvPr>
            <p:ph type="ftr" idx="11"/>
          </p:nvPr>
        </p:nvSpPr>
        <p:spPr>
          <a:ln/>
        </p:spPr>
        <p:txBody>
          <a:bodyPr/>
          <a:lstStyle>
            <a:lvl1pPr>
              <a:defRPr/>
            </a:lvl1pPr>
          </a:lstStyle>
          <a:p>
            <a:pPr>
              <a:defRPr/>
            </a:pPr>
            <a:endParaRPr lang="en-US"/>
          </a:p>
        </p:txBody>
      </p:sp>
      <p:sp>
        <p:nvSpPr>
          <p:cNvPr id="5" name="Rectangle 5"/>
          <p:cNvSpPr>
            <a:spLocks noGrp="1" noChangeArrowheads="1"/>
          </p:cNvSpPr>
          <p:nvPr>
            <p:ph type="sldNum" idx="12"/>
          </p:nvPr>
        </p:nvSpPr>
        <p:spPr>
          <a:ln/>
        </p:spPr>
        <p:txBody>
          <a:bodyPr/>
          <a:lstStyle>
            <a:lvl1pPr>
              <a:defRPr/>
            </a:lvl1pPr>
          </a:lstStyle>
          <a:p>
            <a:pPr>
              <a:defRPr/>
            </a:pPr>
            <a:fld id="{73EAAFB5-F62E-5646-8874-B488CA10C4DC}" type="slidenum">
              <a:rPr lang="en-GB"/>
              <a:pPr>
                <a:defRPr/>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defRPr/>
            </a:pPr>
            <a:endParaRPr lang="en-US"/>
          </a:p>
        </p:txBody>
      </p:sp>
      <p:sp>
        <p:nvSpPr>
          <p:cNvPr id="3" name="Rectangle 4"/>
          <p:cNvSpPr>
            <a:spLocks noGrp="1" noChangeArrowheads="1"/>
          </p:cNvSpPr>
          <p:nvPr>
            <p:ph type="ftr" idx="11"/>
          </p:nvPr>
        </p:nvSpPr>
        <p:spPr>
          <a:ln/>
        </p:spPr>
        <p:txBody>
          <a:bodyPr/>
          <a:lstStyle>
            <a:lvl1pPr>
              <a:defRPr/>
            </a:lvl1pPr>
          </a:lstStyle>
          <a:p>
            <a:pPr>
              <a:defRPr/>
            </a:pPr>
            <a:endParaRPr lang="en-US"/>
          </a:p>
        </p:txBody>
      </p:sp>
      <p:sp>
        <p:nvSpPr>
          <p:cNvPr id="4" name="Rectangle 5"/>
          <p:cNvSpPr>
            <a:spLocks noGrp="1" noChangeArrowheads="1"/>
          </p:cNvSpPr>
          <p:nvPr>
            <p:ph type="sldNum" idx="12"/>
          </p:nvPr>
        </p:nvSpPr>
        <p:spPr>
          <a:ln/>
        </p:spPr>
        <p:txBody>
          <a:bodyPr/>
          <a:lstStyle>
            <a:lvl1pPr>
              <a:defRPr/>
            </a:lvl1pPr>
          </a:lstStyle>
          <a:p>
            <a:pPr>
              <a:defRPr/>
            </a:pPr>
            <a:fld id="{95388EB6-A3F7-3C4A-A074-A7C48919A16A}" type="slidenum">
              <a:rPr lang="en-GB"/>
              <a:pPr>
                <a:defRPr/>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1625"/>
            <a:ext cx="3316288" cy="1279525"/>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941763" y="301625"/>
            <a:ext cx="5635625" cy="645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504825" y="1581150"/>
            <a:ext cx="3316288"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C2CFED7F-E23D-7C41-8722-1700A4A23938}" type="slidenum">
              <a:rPr lang="en-GB"/>
              <a:pPr>
                <a:defRPr/>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5291138"/>
            <a:ext cx="6048375" cy="625475"/>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976438" y="674688"/>
            <a:ext cx="6048375"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976438" y="5916613"/>
            <a:ext cx="6048375" cy="887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0DA68CD4-F4A0-2B41-885C-80CE7EAA3ED0}" type="slidenum">
              <a:rPr lang="en-GB"/>
              <a:pPr>
                <a:defRPr/>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504825" y="301625"/>
            <a:ext cx="9067800" cy="1260475"/>
          </a:xfrm>
          <a:prstGeom prst="rect">
            <a:avLst/>
          </a:prstGeom>
          <a:solidFill>
            <a:srgbClr val="99CC00"/>
          </a:solidFill>
          <a:ln w="9525">
            <a:noFill/>
            <a:round/>
            <a:headEnd/>
            <a:tailEnd/>
          </a:ln>
        </p:spPr>
        <p:txBody>
          <a:bodyPr vert="horz" wrap="square" lIns="0" tIns="0" rIns="0" bIns="0" numCol="1" anchor="ctr" anchorCtr="0" compatLnSpc="1">
            <a:prstTxWarp prst="textNoShape">
              <a:avLst/>
            </a:prstTxWarp>
          </a:bodyPr>
          <a:lstStyle/>
          <a:p>
            <a:pPr lvl="0"/>
            <a:r>
              <a:rPr lang="en-GB"/>
              <a:t>Click to edit the title text format</a:t>
            </a:r>
          </a:p>
        </p:txBody>
      </p:sp>
      <p:sp>
        <p:nvSpPr>
          <p:cNvPr id="1027" name="Rectangle 2"/>
          <p:cNvSpPr>
            <a:spLocks noGrp="1" noChangeArrowheads="1"/>
          </p:cNvSpPr>
          <p:nvPr>
            <p:ph type="body" idx="1"/>
          </p:nvPr>
        </p:nvSpPr>
        <p:spPr bwMode="auto">
          <a:xfrm>
            <a:off x="504825" y="1768475"/>
            <a:ext cx="9067800" cy="4987925"/>
          </a:xfrm>
          <a:prstGeom prst="rect">
            <a:avLst/>
          </a:prstGeom>
          <a:noFill/>
          <a:ln w="9525">
            <a:noFill/>
            <a:round/>
            <a:headEnd/>
            <a:tailEnd/>
          </a:ln>
        </p:spPr>
        <p:txBody>
          <a:bodyPr vert="horz" wrap="square" lIns="0" tIns="28221"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2051" name="Rectangle 3"/>
          <p:cNvSpPr>
            <a:spLocks noGrp="1" noChangeArrowheads="1"/>
          </p:cNvSpPr>
          <p:nvPr>
            <p:ph type="dt"/>
          </p:nvPr>
        </p:nvSpPr>
        <p:spPr bwMode="auto">
          <a:xfrm>
            <a:off x="504825" y="6886575"/>
            <a:ext cx="2344738"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defRPr sz="1400">
                <a:latin typeface="Times New Roman" charset="0"/>
              </a:defRPr>
            </a:lvl1pPr>
          </a:lstStyle>
          <a:p>
            <a:pPr>
              <a:defRPr/>
            </a:pPr>
            <a:endParaRPr lang="en-US"/>
          </a:p>
        </p:txBody>
      </p:sp>
      <p:sp>
        <p:nvSpPr>
          <p:cNvPr id="2052" name="Rectangle 4"/>
          <p:cNvSpPr>
            <a:spLocks noGrp="1" noChangeArrowheads="1"/>
          </p:cNvSpPr>
          <p:nvPr>
            <p:ph type="ftr"/>
          </p:nvPr>
        </p:nvSpPr>
        <p:spPr bwMode="auto">
          <a:xfrm>
            <a:off x="3448050" y="6886575"/>
            <a:ext cx="3194050"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spcBef>
                <a:spcPct val="0"/>
              </a:spcBef>
              <a:defRPr sz="1400">
                <a:latin typeface="Times New Roman" charset="0"/>
              </a:defRPr>
            </a:lvl1pPr>
          </a:lstStyle>
          <a:p>
            <a:pPr>
              <a:defRPr/>
            </a:pPr>
            <a:endParaRPr lang="en-US"/>
          </a:p>
        </p:txBody>
      </p:sp>
      <p:sp>
        <p:nvSpPr>
          <p:cNvPr id="2053" name="Rectangle 5"/>
          <p:cNvSpPr>
            <a:spLocks noGrp="1" noChangeArrowheads="1"/>
          </p:cNvSpPr>
          <p:nvPr>
            <p:ph type="sldNum"/>
          </p:nvPr>
        </p:nvSpPr>
        <p:spPr bwMode="auto">
          <a:xfrm>
            <a:off x="7227888" y="6886575"/>
            <a:ext cx="2346325"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defRPr sz="1400">
                <a:latin typeface="Times New Roman" charset="0"/>
              </a:defRPr>
            </a:lvl1pPr>
          </a:lstStyle>
          <a:p>
            <a:pPr>
              <a:defRPr/>
            </a:pPr>
            <a:fld id="{CD9C5664-7F6F-BE4A-ABCB-429E19C7B599}" type="slidenum">
              <a:rPr lang="en-GB"/>
              <a:pPr>
                <a:defRPr/>
              </a:pPr>
              <a:t>‹#›</a:t>
            </a:fld>
            <a:endParaRPr lang="en-GB"/>
          </a:p>
        </p:txBody>
      </p:sp>
      <p:pic>
        <p:nvPicPr>
          <p:cNvPr id="1031" name="Picture 7" descr="logo_sm_blk"/>
          <p:cNvPicPr>
            <a:picLocks noChangeAspect="1" noChangeArrowheads="1"/>
          </p:cNvPicPr>
          <p:nvPr userDrawn="1"/>
        </p:nvPicPr>
        <p:blipFill>
          <a:blip r:embed="rId13"/>
          <a:srcRect/>
          <a:stretch>
            <a:fillRect/>
          </a:stretch>
        </p:blipFill>
        <p:spPr bwMode="auto">
          <a:xfrm>
            <a:off x="7600950" y="6732588"/>
            <a:ext cx="2087563" cy="619125"/>
          </a:xfrm>
          <a:prstGeom prst="rect">
            <a:avLst/>
          </a:prstGeom>
          <a:noFill/>
          <a:ln w="9525">
            <a:noFill/>
            <a:miter lim="800000"/>
            <a:headEnd/>
            <a:tailEnd/>
          </a:ln>
        </p:spPr>
      </p:pic>
      <p:pic>
        <p:nvPicPr>
          <p:cNvPr id="1032" name="Picture 9" descr="NCEO_logo_lrg"/>
          <p:cNvPicPr>
            <a:picLocks noChangeAspect="1" noChangeArrowheads="1"/>
          </p:cNvPicPr>
          <p:nvPr userDrawn="1"/>
        </p:nvPicPr>
        <p:blipFill>
          <a:blip r:embed="rId14"/>
          <a:srcRect/>
          <a:stretch>
            <a:fillRect/>
          </a:stretch>
        </p:blipFill>
        <p:spPr bwMode="auto">
          <a:xfrm>
            <a:off x="144463" y="6692900"/>
            <a:ext cx="2982912" cy="7588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09"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mj-lt"/>
          <a:ea typeface="ＭＳ Ｐゴシック" charset="-128"/>
          <a:cs typeface="ＭＳ Ｐゴシック" charset="-128"/>
        </a:defRPr>
      </a:lvl1pPr>
      <a:lvl2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2pPr>
      <a:lvl3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3pPr>
      <a:lvl4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4pPr>
      <a:lvl5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9pPr>
    </p:titleStyle>
    <p:bodyStyle>
      <a:lvl1pPr marL="342900" indent="-342900" algn="l" defTabSz="449263" rtl="0" eaLnBrk="0" fontAlgn="base" hangingPunct="0">
        <a:lnSpc>
          <a:spcPct val="93000"/>
        </a:lnSpc>
        <a:spcBef>
          <a:spcPct val="0"/>
        </a:spcBef>
        <a:spcAft>
          <a:spcPts val="1425"/>
        </a:spcAft>
        <a:buClr>
          <a:srgbClr val="000000"/>
        </a:buClr>
        <a:buSzPct val="100000"/>
        <a:buFont typeface="Times New Roman" charset="0"/>
        <a:defRPr sz="3200">
          <a:solidFill>
            <a:srgbClr val="000000"/>
          </a:solidFill>
          <a:latin typeface="+mn-lt"/>
          <a:ea typeface="ＭＳ Ｐゴシック" charset="-128"/>
          <a:cs typeface="ＭＳ Ｐゴシック" charset="-128"/>
        </a:defRPr>
      </a:lvl1pPr>
      <a:lvl2pPr marL="742950" indent="-285750" algn="l" defTabSz="449263" rtl="0" eaLnBrk="0" fontAlgn="base" hangingPunct="0">
        <a:lnSpc>
          <a:spcPct val="93000"/>
        </a:lnSpc>
        <a:spcBef>
          <a:spcPct val="0"/>
        </a:spcBef>
        <a:spcAft>
          <a:spcPts val="1138"/>
        </a:spcAft>
        <a:buClr>
          <a:srgbClr val="000000"/>
        </a:buClr>
        <a:buSzPct val="100000"/>
        <a:buFont typeface="Times New Roman" charset="0"/>
        <a:defRPr sz="2800">
          <a:solidFill>
            <a:srgbClr val="000000"/>
          </a:solidFill>
          <a:latin typeface="+mn-lt"/>
          <a:ea typeface="ＭＳ Ｐゴシック" charset="-128"/>
        </a:defRPr>
      </a:lvl2pPr>
      <a:lvl3pPr marL="1143000" indent="-230188" algn="l" defTabSz="449263" rtl="0" eaLnBrk="0" fontAlgn="base" hangingPunct="0">
        <a:lnSpc>
          <a:spcPct val="93000"/>
        </a:lnSpc>
        <a:spcBef>
          <a:spcPct val="0"/>
        </a:spcBef>
        <a:spcAft>
          <a:spcPts val="850"/>
        </a:spcAft>
        <a:buClr>
          <a:srgbClr val="000000"/>
        </a:buClr>
        <a:buSzPct val="100000"/>
        <a:buFont typeface="Times New Roman" charset="0"/>
        <a:defRPr sz="2400">
          <a:solidFill>
            <a:srgbClr val="000000"/>
          </a:solidFill>
          <a:latin typeface="+mn-lt"/>
          <a:ea typeface="ＭＳ Ｐゴシック" charset="-128"/>
        </a:defRPr>
      </a:lvl3pPr>
      <a:lvl4pPr marL="1600200" indent="-228600" algn="l" defTabSz="449263" rtl="0" eaLnBrk="0" fontAlgn="base" hangingPunct="0">
        <a:lnSpc>
          <a:spcPct val="93000"/>
        </a:lnSpc>
        <a:spcBef>
          <a:spcPct val="0"/>
        </a:spcBef>
        <a:spcAft>
          <a:spcPts val="575"/>
        </a:spcAft>
        <a:buClr>
          <a:srgbClr val="000000"/>
        </a:buClr>
        <a:buSzPct val="100000"/>
        <a:buFont typeface="Times New Roman" charset="0"/>
        <a:defRPr sz="2000">
          <a:solidFill>
            <a:srgbClr val="000000"/>
          </a:solidFill>
          <a:latin typeface="+mn-lt"/>
          <a:ea typeface="ＭＳ Ｐゴシック" charset="-128"/>
        </a:defRPr>
      </a:lvl4pPr>
      <a:lvl5pPr marL="2057400" indent="-228600" algn="l" defTabSz="449263" rtl="0" eaLnBrk="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9.jpe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3.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3.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3.png"/><Relationship Id="rId5" Type="http://schemas.openxmlformats.org/officeDocument/2006/relationships/image" Target="../media/image27.png"/><Relationship Id="rId4"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3.png"/><Relationship Id="rId5" Type="http://schemas.openxmlformats.org/officeDocument/2006/relationships/image" Target="../media/image28.png"/><Relationship Id="rId4"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3.png"/><Relationship Id="rId5" Type="http://schemas.openxmlformats.org/officeDocument/2006/relationships/image" Target="../media/image29.png"/><Relationship Id="rId4" Type="http://schemas.openxmlformats.org/officeDocument/2006/relationships/notesSlide" Target="../notesSlides/notesSlide18.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hyperlink" Target="https://www.ipcc.ch/report/ar5/wg1/carbon-and-other-biogeochemical-cycles/" TargetMode="External"/><Relationship Id="rId5" Type="http://schemas.openxmlformats.org/officeDocument/2006/relationships/hyperlink" Target="https://doi.org/10.1038/nature06591" TargetMode="External"/><Relationship Id="rId4" Type="http://schemas.openxmlformats.org/officeDocument/2006/relationships/hyperlink" Target="https://doi.org/10.1016/j.rse.2019.01.016"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7.jpe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ctrTitle"/>
          </p:nvPr>
        </p:nvSpPr>
        <p:spPr>
          <a:xfrm>
            <a:off x="719832" y="179437"/>
            <a:ext cx="8568629" cy="1728192"/>
          </a:xfrm>
          <a:solidFill>
            <a:schemeClr val="bg1">
              <a:lumMod val="85000"/>
            </a:schemeClr>
          </a:solidFill>
        </p:spPr>
        <p:txBody>
          <a:bodyPr/>
          <a:lstStyle/>
          <a:p>
            <a:pPr eaLnBrk="1"/>
            <a:r>
              <a:rPr lang="en-US" sz="3600" b="1" dirty="0"/>
              <a:t>GEOG0113 Lecture 003</a:t>
            </a:r>
            <a:br>
              <a:rPr lang="en-US" sz="3600" b="1" dirty="0"/>
            </a:br>
            <a:r>
              <a:rPr lang="en-US" sz="3600" b="1" dirty="0"/>
              <a:t>The Terrestrial Carbon Cycle</a:t>
            </a:r>
          </a:p>
        </p:txBody>
      </p:sp>
      <p:sp>
        <p:nvSpPr>
          <p:cNvPr id="14339" name="Rectangle 5"/>
          <p:cNvSpPr>
            <a:spLocks noGrp="1" noChangeArrowheads="1"/>
          </p:cNvSpPr>
          <p:nvPr>
            <p:ph type="subTitle" idx="1"/>
          </p:nvPr>
        </p:nvSpPr>
        <p:spPr>
          <a:xfrm>
            <a:off x="1839912" y="3779837"/>
            <a:ext cx="6172200" cy="2362200"/>
          </a:xfrm>
          <a:solidFill>
            <a:schemeClr val="bg1">
              <a:lumMod val="85000"/>
            </a:schemeClr>
          </a:solidFill>
        </p:spPr>
        <p:txBody>
          <a:bodyPr anchor="ctr" anchorCtr="1"/>
          <a:lstStyle/>
          <a:p>
            <a:pPr eaLnBrk="1"/>
            <a:r>
              <a:rPr lang="en-GB" b="1" dirty="0"/>
              <a:t>P. Lewis</a:t>
            </a:r>
          </a:p>
          <a:p>
            <a:pPr eaLnBrk="1"/>
            <a:endParaRPr lang="en-GB" b="1" dirty="0"/>
          </a:p>
          <a:p>
            <a:pPr eaLnBrk="1"/>
            <a:r>
              <a:rPr lang="en-GB" dirty="0"/>
              <a:t>UCL Geography </a:t>
            </a:r>
          </a:p>
          <a:p>
            <a:pPr eaLnBrk="1"/>
            <a:r>
              <a:rPr lang="en-GB" dirty="0"/>
              <a:t>&amp; NERC NCEO</a:t>
            </a:r>
            <a:endParaRPr lang="en-US" dirty="0"/>
          </a:p>
        </p:txBody>
      </p:sp>
      <p:pic>
        <p:nvPicPr>
          <p:cNvPr id="2" name="Audio Recording 11 Jan 2021 at 15:33:43" descr="Audio Recording 11 Jan 2021 at 15:33:43">
            <a:hlinkClick r:id="" action="ppaction://media"/>
            <a:extLst>
              <a:ext uri="{FF2B5EF4-FFF2-40B4-BE49-F238E27FC236}">
                <a16:creationId xmlns:a16="http://schemas.microsoft.com/office/drawing/2014/main" id="{3FCAB20A-D2D1-AC48-9058-F56825AD3C6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charset="0"/>
                <a:ea typeface="ＭＳ Ｐゴシック" charset="0"/>
              </a:defRPr>
            </a:lvl1pPr>
            <a:lvl2pPr marL="818954" indent="-314982" eaLnBrk="0" hangingPunct="0">
              <a:defRPr sz="2600">
                <a:solidFill>
                  <a:schemeClr val="tx1"/>
                </a:solidFill>
                <a:latin typeface="Times New Roman" charset="0"/>
                <a:ea typeface="ＭＳ Ｐゴシック" charset="0"/>
              </a:defRPr>
            </a:lvl2pPr>
            <a:lvl3pPr marL="1259929" indent="-251986" eaLnBrk="0" hangingPunct="0">
              <a:defRPr sz="2600">
                <a:solidFill>
                  <a:schemeClr val="tx1"/>
                </a:solidFill>
                <a:latin typeface="Times New Roman" charset="0"/>
                <a:ea typeface="ＭＳ Ｐゴシック" charset="0"/>
              </a:defRPr>
            </a:lvl3pPr>
            <a:lvl4pPr marL="1763900" indent="-251986" eaLnBrk="0" hangingPunct="0">
              <a:defRPr sz="2600">
                <a:solidFill>
                  <a:schemeClr val="tx1"/>
                </a:solidFill>
                <a:latin typeface="Times New Roman" charset="0"/>
                <a:ea typeface="ＭＳ Ｐゴシック" charset="0"/>
              </a:defRPr>
            </a:lvl4pPr>
            <a:lvl5pPr marL="2267872" indent="-251986" eaLnBrk="0" hangingPunct="0">
              <a:defRPr sz="2600">
                <a:solidFill>
                  <a:schemeClr val="tx1"/>
                </a:solidFill>
                <a:latin typeface="Times New Roman" charset="0"/>
                <a:ea typeface="ＭＳ Ｐゴシック" charset="0"/>
              </a:defRPr>
            </a:lvl5pPr>
            <a:lvl6pPr marL="2771844" indent="-251986" eaLnBrk="0" fontAlgn="base" hangingPunct="0">
              <a:spcBef>
                <a:spcPct val="0"/>
              </a:spcBef>
              <a:spcAft>
                <a:spcPct val="0"/>
              </a:spcAft>
              <a:defRPr sz="2600">
                <a:solidFill>
                  <a:schemeClr val="tx1"/>
                </a:solidFill>
                <a:latin typeface="Times New Roman" charset="0"/>
                <a:ea typeface="ＭＳ Ｐゴシック" charset="0"/>
              </a:defRPr>
            </a:lvl6pPr>
            <a:lvl7pPr marL="3275815" indent="-251986" eaLnBrk="0" fontAlgn="base" hangingPunct="0">
              <a:spcBef>
                <a:spcPct val="0"/>
              </a:spcBef>
              <a:spcAft>
                <a:spcPct val="0"/>
              </a:spcAft>
              <a:defRPr sz="2600">
                <a:solidFill>
                  <a:schemeClr val="tx1"/>
                </a:solidFill>
                <a:latin typeface="Times New Roman" charset="0"/>
                <a:ea typeface="ＭＳ Ｐゴシック" charset="0"/>
              </a:defRPr>
            </a:lvl7pPr>
            <a:lvl8pPr marL="3779787" indent="-251986" eaLnBrk="0" fontAlgn="base" hangingPunct="0">
              <a:spcBef>
                <a:spcPct val="0"/>
              </a:spcBef>
              <a:spcAft>
                <a:spcPct val="0"/>
              </a:spcAft>
              <a:defRPr sz="2600">
                <a:solidFill>
                  <a:schemeClr val="tx1"/>
                </a:solidFill>
                <a:latin typeface="Times New Roman" charset="0"/>
                <a:ea typeface="ＭＳ Ｐゴシック" charset="0"/>
              </a:defRPr>
            </a:lvl8pPr>
            <a:lvl9pPr marL="4283758" indent="-251986" eaLnBrk="0" fontAlgn="base" hangingPunct="0">
              <a:spcBef>
                <a:spcPct val="0"/>
              </a:spcBef>
              <a:spcAft>
                <a:spcPct val="0"/>
              </a:spcAft>
              <a:defRPr sz="2600">
                <a:solidFill>
                  <a:schemeClr val="tx1"/>
                </a:solidFill>
                <a:latin typeface="Times New Roman" charset="0"/>
                <a:ea typeface="ＭＳ Ｐゴシック" charset="0"/>
              </a:defRPr>
            </a:lvl9pPr>
          </a:lstStyle>
          <a:p>
            <a:pPr eaLnBrk="1" hangingPunct="1"/>
            <a:r>
              <a:rPr lang="en-GB" sz="1300">
                <a:solidFill>
                  <a:srgbClr val="BBE0E3"/>
                </a:solidFill>
              </a:rPr>
              <a:t>User Consultation Meeting, Lisbon, Portugal, 20-21 January 2009      </a:t>
            </a:r>
            <a:r>
              <a:rPr lang="en-GB" b="1">
                <a:solidFill>
                  <a:srgbClr val="BBE0E3"/>
                </a:solidFill>
              </a:rPr>
              <a:t>biomass</a:t>
            </a:r>
          </a:p>
        </p:txBody>
      </p:sp>
      <p:sp>
        <p:nvSpPr>
          <p:cNvPr id="34819" name="Slide Number Placeholder 4"/>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charset="0"/>
                <a:ea typeface="ＭＳ Ｐゴシック" charset="0"/>
              </a:defRPr>
            </a:lvl1pPr>
            <a:lvl2pPr marL="818954" indent="-314982" eaLnBrk="0" hangingPunct="0">
              <a:defRPr sz="2600">
                <a:solidFill>
                  <a:schemeClr val="tx1"/>
                </a:solidFill>
                <a:latin typeface="Times New Roman" charset="0"/>
                <a:ea typeface="ＭＳ Ｐゴシック" charset="0"/>
              </a:defRPr>
            </a:lvl2pPr>
            <a:lvl3pPr marL="1259929" indent="-251986" eaLnBrk="0" hangingPunct="0">
              <a:defRPr sz="2600">
                <a:solidFill>
                  <a:schemeClr val="tx1"/>
                </a:solidFill>
                <a:latin typeface="Times New Roman" charset="0"/>
                <a:ea typeface="ＭＳ Ｐゴシック" charset="0"/>
              </a:defRPr>
            </a:lvl3pPr>
            <a:lvl4pPr marL="1763900" indent="-251986" eaLnBrk="0" hangingPunct="0">
              <a:defRPr sz="2600">
                <a:solidFill>
                  <a:schemeClr val="tx1"/>
                </a:solidFill>
                <a:latin typeface="Times New Roman" charset="0"/>
                <a:ea typeface="ＭＳ Ｐゴシック" charset="0"/>
              </a:defRPr>
            </a:lvl4pPr>
            <a:lvl5pPr marL="2267872" indent="-251986" eaLnBrk="0" hangingPunct="0">
              <a:defRPr sz="2600">
                <a:solidFill>
                  <a:schemeClr val="tx1"/>
                </a:solidFill>
                <a:latin typeface="Times New Roman" charset="0"/>
                <a:ea typeface="ＭＳ Ｐゴシック" charset="0"/>
              </a:defRPr>
            </a:lvl5pPr>
            <a:lvl6pPr marL="2771844" indent="-251986" eaLnBrk="0" fontAlgn="base" hangingPunct="0">
              <a:spcBef>
                <a:spcPct val="0"/>
              </a:spcBef>
              <a:spcAft>
                <a:spcPct val="0"/>
              </a:spcAft>
              <a:defRPr sz="2600">
                <a:solidFill>
                  <a:schemeClr val="tx1"/>
                </a:solidFill>
                <a:latin typeface="Times New Roman" charset="0"/>
                <a:ea typeface="ＭＳ Ｐゴシック" charset="0"/>
              </a:defRPr>
            </a:lvl6pPr>
            <a:lvl7pPr marL="3275815" indent="-251986" eaLnBrk="0" fontAlgn="base" hangingPunct="0">
              <a:spcBef>
                <a:spcPct val="0"/>
              </a:spcBef>
              <a:spcAft>
                <a:spcPct val="0"/>
              </a:spcAft>
              <a:defRPr sz="2600">
                <a:solidFill>
                  <a:schemeClr val="tx1"/>
                </a:solidFill>
                <a:latin typeface="Times New Roman" charset="0"/>
                <a:ea typeface="ＭＳ Ｐゴシック" charset="0"/>
              </a:defRPr>
            </a:lvl7pPr>
            <a:lvl8pPr marL="3779787" indent="-251986" eaLnBrk="0" fontAlgn="base" hangingPunct="0">
              <a:spcBef>
                <a:spcPct val="0"/>
              </a:spcBef>
              <a:spcAft>
                <a:spcPct val="0"/>
              </a:spcAft>
              <a:defRPr sz="2600">
                <a:solidFill>
                  <a:schemeClr val="tx1"/>
                </a:solidFill>
                <a:latin typeface="Times New Roman" charset="0"/>
                <a:ea typeface="ＭＳ Ｐゴシック" charset="0"/>
              </a:defRPr>
            </a:lvl8pPr>
            <a:lvl9pPr marL="4283758" indent="-251986" eaLnBrk="0" fontAlgn="base" hangingPunct="0">
              <a:spcBef>
                <a:spcPct val="0"/>
              </a:spcBef>
              <a:spcAft>
                <a:spcPct val="0"/>
              </a:spcAft>
              <a:defRPr sz="2600">
                <a:solidFill>
                  <a:schemeClr val="tx1"/>
                </a:solidFill>
                <a:latin typeface="Times New Roman" charset="0"/>
                <a:ea typeface="ＭＳ Ｐゴシック" charset="0"/>
              </a:defRPr>
            </a:lvl9pPr>
          </a:lstStyle>
          <a:p>
            <a:pPr eaLnBrk="1" hangingPunct="1"/>
            <a:fld id="{8ECF678D-AF19-5645-A660-2EFE911559D3}" type="slidenum">
              <a:rPr lang="en-GB" sz="1500">
                <a:solidFill>
                  <a:srgbClr val="FFFFFF"/>
                </a:solidFill>
              </a:rPr>
              <a:pPr eaLnBrk="1" hangingPunct="1"/>
              <a:t>10</a:t>
            </a:fld>
            <a:endParaRPr lang="en-GB" sz="1500">
              <a:solidFill>
                <a:srgbClr val="FFFFFF"/>
              </a:solidFill>
            </a:endParaRPr>
          </a:p>
        </p:txBody>
      </p:sp>
      <p:pic>
        <p:nvPicPr>
          <p:cNvPr id="34820" name="Picture 2" descr="HoughtonFlu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797" y="1413939"/>
            <a:ext cx="7833486" cy="52305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4821" name="Rectangle 6"/>
          <p:cNvSpPr>
            <a:spLocks noGrp="1" noChangeArrowheads="1"/>
          </p:cNvSpPr>
          <p:nvPr>
            <p:ph type="title"/>
          </p:nvPr>
        </p:nvSpPr>
        <p:spPr>
          <a:xfrm>
            <a:off x="504031" y="418233"/>
            <a:ext cx="9268575" cy="731469"/>
          </a:xfrm>
        </p:spPr>
        <p:txBody>
          <a:bodyPr/>
          <a:lstStyle/>
          <a:p>
            <a:pPr eaLnBrk="1" hangingPunct="1"/>
            <a:r>
              <a:rPr lang="en-GB">
                <a:latin typeface="Arial" charset="0"/>
              </a:rPr>
              <a:t>Uncertainty in carbon emissions due to biomass</a:t>
            </a:r>
          </a:p>
        </p:txBody>
      </p:sp>
      <p:sp>
        <p:nvSpPr>
          <p:cNvPr id="34822" name="Text Box 9"/>
          <p:cNvSpPr txBox="1">
            <a:spLocks noChangeArrowheads="1"/>
          </p:cNvSpPr>
          <p:nvPr/>
        </p:nvSpPr>
        <p:spPr bwMode="auto">
          <a:xfrm>
            <a:off x="1919106" y="1804173"/>
            <a:ext cx="2056152" cy="831722"/>
          </a:xfrm>
          <a:prstGeom prst="rect">
            <a:avLst/>
          </a:prstGeom>
          <a:solidFill>
            <a:schemeClr val="accent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100794" tIns="50397" rIns="100794" bIns="50397">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GB" sz="2000" b="1">
                <a:solidFill>
                  <a:srgbClr val="000000"/>
                </a:solidFill>
                <a:latin typeface="Arial" charset="0"/>
              </a:rPr>
              <a:t>Humid Tropical </a:t>
            </a:r>
          </a:p>
          <a:p>
            <a:pPr eaLnBrk="1" hangingPunct="1"/>
            <a:r>
              <a:rPr lang="en-GB" sz="2000" b="1">
                <a:solidFill>
                  <a:srgbClr val="000000"/>
                </a:solidFill>
                <a:latin typeface="Arial" charset="0"/>
              </a:rPr>
              <a:t>Deforestation</a:t>
            </a:r>
          </a:p>
        </p:txBody>
      </p:sp>
      <p:pic>
        <p:nvPicPr>
          <p:cNvPr id="2" name="Audio Recording 11 Jan 2021 at 15:45:08" descr="Audio Recording 11 Jan 2021 at 15:45:08">
            <a:hlinkClick r:id="" action="ppaction://media"/>
            <a:extLst>
              <a:ext uri="{FF2B5EF4-FFF2-40B4-BE49-F238E27FC236}">
                <a16:creationId xmlns:a16="http://schemas.microsoft.com/office/drawing/2014/main" id="{9EDDCADC-AD7E-4D48-9E78-367A629E4A7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95067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0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Biogeochemical processes</a:t>
            </a:r>
            <a:endParaRPr lang="en-US" dirty="0"/>
          </a:p>
        </p:txBody>
      </p:sp>
      <p:sp>
        <p:nvSpPr>
          <p:cNvPr id="3" name="Content Placeholder 2"/>
          <p:cNvSpPr>
            <a:spLocks noGrp="1"/>
          </p:cNvSpPr>
          <p:nvPr>
            <p:ph idx="1"/>
          </p:nvPr>
        </p:nvSpPr>
        <p:spPr/>
        <p:txBody>
          <a:bodyPr/>
          <a:lstStyle/>
          <a:p>
            <a:r>
              <a:rPr lang="en-US" b="1" dirty="0"/>
              <a:t>Net Ecosystem CO2 flux: NEP</a:t>
            </a:r>
          </a:p>
          <a:p>
            <a:endParaRPr lang="en-US" dirty="0"/>
          </a:p>
        </p:txBody>
      </p:sp>
      <p:pic>
        <p:nvPicPr>
          <p:cNvPr id="4" name="Picture 3"/>
          <p:cNvPicPr>
            <a:picLocks noChangeAspect="1"/>
          </p:cNvPicPr>
          <p:nvPr/>
        </p:nvPicPr>
        <p:blipFill>
          <a:blip r:embed="rId5"/>
          <a:stretch>
            <a:fillRect/>
          </a:stretch>
        </p:blipFill>
        <p:spPr>
          <a:xfrm>
            <a:off x="575816" y="2339677"/>
            <a:ext cx="4437250" cy="4104456"/>
          </a:xfrm>
          <a:prstGeom prst="rect">
            <a:avLst/>
          </a:prstGeom>
        </p:spPr>
      </p:pic>
      <p:sp>
        <p:nvSpPr>
          <p:cNvPr id="5" name="TextBox 4"/>
          <p:cNvSpPr txBox="1"/>
          <p:nvPr/>
        </p:nvSpPr>
        <p:spPr>
          <a:xfrm>
            <a:off x="5688384" y="2699717"/>
            <a:ext cx="3355005" cy="556050"/>
          </a:xfrm>
          <a:prstGeom prst="rect">
            <a:avLst/>
          </a:prstGeom>
          <a:noFill/>
        </p:spPr>
        <p:txBody>
          <a:bodyPr wrap="none" rtlCol="0">
            <a:spAutoFit/>
          </a:bodyPr>
          <a:lstStyle/>
          <a:p>
            <a:r>
              <a:rPr lang="en-US" sz="3200" dirty="0"/>
              <a:t>Diurnal variations</a:t>
            </a:r>
          </a:p>
        </p:txBody>
      </p:sp>
      <p:pic>
        <p:nvPicPr>
          <p:cNvPr id="6" name="Audio Recording 11 Jan 2021 at 15:47:05" descr="Audio Recording 11 Jan 2021 at 15:47:05">
            <a:hlinkClick r:id="" action="ppaction://media"/>
            <a:extLst>
              <a:ext uri="{FF2B5EF4-FFF2-40B4-BE49-F238E27FC236}">
                <a16:creationId xmlns:a16="http://schemas.microsoft.com/office/drawing/2014/main" id="{DBB0AEDB-5547-BE42-8400-3609A651EC0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4001113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52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NPP/GPP: Carbon use efficiency (CUE)</a:t>
            </a:r>
          </a:p>
        </p:txBody>
      </p:sp>
      <p:pic>
        <p:nvPicPr>
          <p:cNvPr id="4" name="Content Placeholder 3"/>
          <p:cNvPicPr>
            <a:picLocks noGrp="1" noChangeAspect="1"/>
          </p:cNvPicPr>
          <p:nvPr>
            <p:ph idx="1"/>
          </p:nvPr>
        </p:nvPicPr>
        <p:blipFill>
          <a:blip r:embed="rId5"/>
          <a:srcRect l="-13650" r="-13650"/>
          <a:stretch>
            <a:fillRect/>
          </a:stretch>
        </p:blipFill>
        <p:spPr/>
      </p:pic>
      <p:pic>
        <p:nvPicPr>
          <p:cNvPr id="3" name="Audio Recording 11 Jan 2021 at 15:50:19" descr="Audio Recording 11 Jan 2021 at 15:50:19">
            <a:hlinkClick r:id="" action="ppaction://media"/>
            <a:extLst>
              <a:ext uri="{FF2B5EF4-FFF2-40B4-BE49-F238E27FC236}">
                <a16:creationId xmlns:a16="http://schemas.microsoft.com/office/drawing/2014/main" id="{8097C93F-2889-804F-8794-FA70EB2356F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606386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8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NPP/GPP</a:t>
            </a:r>
          </a:p>
        </p:txBody>
      </p:sp>
      <p:pic>
        <p:nvPicPr>
          <p:cNvPr id="4" name="Content Placeholder 3"/>
          <p:cNvPicPr>
            <a:picLocks noGrp="1" noChangeAspect="1"/>
          </p:cNvPicPr>
          <p:nvPr>
            <p:ph idx="1"/>
          </p:nvPr>
        </p:nvPicPr>
        <p:blipFill>
          <a:blip r:embed="rId5"/>
          <a:srcRect l="10100" r="10100"/>
          <a:stretch>
            <a:fillRect/>
          </a:stretch>
        </p:blipFill>
        <p:spPr/>
      </p:pic>
      <p:pic>
        <p:nvPicPr>
          <p:cNvPr id="3" name="Audio Recording 11 Jan 2021 at 15:50:58" descr="Audio Recording 11 Jan 2021 at 15:50:58">
            <a:hlinkClick r:id="" action="ppaction://media"/>
            <a:extLst>
              <a:ext uri="{FF2B5EF4-FFF2-40B4-BE49-F238E27FC236}">
                <a16:creationId xmlns:a16="http://schemas.microsoft.com/office/drawing/2014/main" id="{F55B2F15-AEAF-4F45-B28C-43439910D02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29778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CUE dependencies</a:t>
            </a:r>
          </a:p>
        </p:txBody>
      </p:sp>
      <p:pic>
        <p:nvPicPr>
          <p:cNvPr id="4" name="Content Placeholder 3"/>
          <p:cNvPicPr>
            <a:picLocks noGrp="1" noChangeAspect="1"/>
          </p:cNvPicPr>
          <p:nvPr>
            <p:ph idx="1"/>
          </p:nvPr>
        </p:nvPicPr>
        <p:blipFill>
          <a:blip r:embed="rId5"/>
          <a:srcRect l="7745" r="7745"/>
          <a:stretch>
            <a:fillRect/>
          </a:stretch>
        </p:blipFill>
        <p:spPr/>
      </p:pic>
      <p:pic>
        <p:nvPicPr>
          <p:cNvPr id="3" name="Audio Recording 11 Jan 2021 at 15:53:02" descr="Audio Recording 11 Jan 2021 at 15:53:02">
            <a:hlinkClick r:id="" action="ppaction://media"/>
            <a:extLst>
              <a:ext uri="{FF2B5EF4-FFF2-40B4-BE49-F238E27FC236}">
                <a16:creationId xmlns:a16="http://schemas.microsoft.com/office/drawing/2014/main" id="{1F898099-C590-5A4F-9864-AA590AA0EF3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58847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5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 temporal scales</a:t>
            </a:r>
          </a:p>
        </p:txBody>
      </p:sp>
      <p:pic>
        <p:nvPicPr>
          <p:cNvPr id="4" name="Content Placeholder 3"/>
          <p:cNvPicPr>
            <a:picLocks noGrp="1" noChangeAspect="1"/>
          </p:cNvPicPr>
          <p:nvPr>
            <p:ph idx="1"/>
          </p:nvPr>
        </p:nvPicPr>
        <p:blipFill>
          <a:blip r:embed="rId5"/>
          <a:srcRect l="-44968" r="-44968"/>
          <a:stretch>
            <a:fillRect/>
          </a:stretch>
        </p:blipFill>
        <p:spPr/>
      </p:pic>
      <p:pic>
        <p:nvPicPr>
          <p:cNvPr id="3" name="Audio Recording 11 Jan 2021 at 15:55:11" descr="Audio Recording 11 Jan 2021 at 15:55:11">
            <a:hlinkClick r:id="" action="ppaction://media"/>
            <a:extLst>
              <a:ext uri="{FF2B5EF4-FFF2-40B4-BE49-F238E27FC236}">
                <a16:creationId xmlns:a16="http://schemas.microsoft.com/office/drawing/2014/main" id="{3A87EF61-9D9B-0D47-A1B0-F003C40EE95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559275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75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 biomes</a:t>
            </a:r>
          </a:p>
        </p:txBody>
      </p:sp>
      <p:pic>
        <p:nvPicPr>
          <p:cNvPr id="4" name="Content Placeholder 3"/>
          <p:cNvPicPr>
            <a:picLocks noGrp="1" noChangeAspect="1"/>
          </p:cNvPicPr>
          <p:nvPr>
            <p:ph idx="1"/>
          </p:nvPr>
        </p:nvPicPr>
        <p:blipFill>
          <a:blip r:embed="rId5"/>
          <a:srcRect l="-25250" r="-25250"/>
          <a:stretch>
            <a:fillRect/>
          </a:stretch>
        </p:blipFill>
        <p:spPr/>
      </p:pic>
      <p:pic>
        <p:nvPicPr>
          <p:cNvPr id="3" name="Audio Recording 11 Jan 2021 at 15:56:42" descr="Audio Recording 11 Jan 2021 at 15:56:42">
            <a:hlinkClick r:id="" action="ppaction://media"/>
            <a:extLst>
              <a:ext uri="{FF2B5EF4-FFF2-40B4-BE49-F238E27FC236}">
                <a16:creationId xmlns:a16="http://schemas.microsoft.com/office/drawing/2014/main" id="{C25A77A1-0C90-E345-B6B0-82DFDDA9C43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637432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08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 July 2006</a:t>
            </a:r>
          </a:p>
        </p:txBody>
      </p:sp>
      <p:pic>
        <p:nvPicPr>
          <p:cNvPr id="4" name="Content Placeholder 3"/>
          <p:cNvPicPr>
            <a:picLocks noGrp="1" noChangeAspect="1"/>
          </p:cNvPicPr>
          <p:nvPr>
            <p:ph idx="1"/>
          </p:nvPr>
        </p:nvPicPr>
        <p:blipFill>
          <a:blip r:embed="rId5"/>
          <a:srcRect t="-5007" b="-5007"/>
          <a:stretch>
            <a:fillRect/>
          </a:stretch>
        </p:blipFill>
        <p:spPr/>
      </p:pic>
      <p:pic>
        <p:nvPicPr>
          <p:cNvPr id="3" name="Audio Recording 11 Jan 2021 at 15:59:32" descr="Audio Recording 11 Jan 2021 at 15:59:32">
            <a:hlinkClick r:id="" action="ppaction://media"/>
            <a:extLst>
              <a:ext uri="{FF2B5EF4-FFF2-40B4-BE49-F238E27FC236}">
                <a16:creationId xmlns:a16="http://schemas.microsoft.com/office/drawing/2014/main" id="{D90F6528-0B20-7F43-89AB-F7DB108495E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426405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2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NDVI: July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7250841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radiation: July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3878405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Aims of lecture</a:t>
            </a:r>
            <a:endParaRPr lang="en-US" dirty="0"/>
          </a:p>
        </p:txBody>
      </p:sp>
      <p:sp>
        <p:nvSpPr>
          <p:cNvPr id="3" name="Content Placeholder 2"/>
          <p:cNvSpPr>
            <a:spLocks noGrp="1"/>
          </p:cNvSpPr>
          <p:nvPr>
            <p:ph idx="1"/>
          </p:nvPr>
        </p:nvSpPr>
        <p:spPr/>
        <p:txBody>
          <a:bodyPr/>
          <a:lstStyle/>
          <a:p>
            <a:r>
              <a:rPr lang="en-US" sz="2400" dirty="0"/>
              <a:t>In this lecture, we will:</a:t>
            </a:r>
          </a:p>
          <a:p>
            <a:pPr>
              <a:buFont typeface="Arial"/>
              <a:buChar char="•"/>
            </a:pPr>
            <a:r>
              <a:rPr lang="en-US" sz="2400" dirty="0"/>
              <a:t>looked in detail at the terrestrial carbon cycle</a:t>
            </a:r>
          </a:p>
          <a:p>
            <a:pPr>
              <a:buFont typeface="Arial"/>
              <a:buChar char="•"/>
            </a:pPr>
            <a:r>
              <a:rPr lang="en-US" sz="2400" dirty="0"/>
              <a:t>provide an overview of relevant biogeochemical processes</a:t>
            </a:r>
          </a:p>
          <a:p>
            <a:endParaRPr lang="en-US" sz="2400" dirty="0"/>
          </a:p>
        </p:txBody>
      </p:sp>
      <p:pic>
        <p:nvPicPr>
          <p:cNvPr id="4" name="Audio Recording 11 Jan 2021 at 15:34:05" descr="Audio Recording 11 Jan 2021 at 15:34:05">
            <a:hlinkClick r:id="" action="ppaction://media"/>
            <a:extLst>
              <a:ext uri="{FF2B5EF4-FFF2-40B4-BE49-F238E27FC236}">
                <a16:creationId xmlns:a16="http://schemas.microsoft.com/office/drawing/2014/main" id="{BBB1B8A1-F98A-504A-B7A1-E6055D34028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90959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3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 July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1285551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Precip</a:t>
            </a:r>
            <a:r>
              <a:rPr lang="en-US" dirty="0"/>
              <a:t>: July 2006</a:t>
            </a:r>
          </a:p>
        </p:txBody>
      </p:sp>
      <p:pic>
        <p:nvPicPr>
          <p:cNvPr id="5" name="Content Placeholder 4"/>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6475771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 July 2006</a:t>
            </a:r>
          </a:p>
        </p:txBody>
      </p:sp>
      <p:pic>
        <p:nvPicPr>
          <p:cNvPr id="4" name="Content Placeholder 3"/>
          <p:cNvPicPr>
            <a:picLocks noGrp="1" noChangeAspect="1"/>
          </p:cNvPicPr>
          <p:nvPr>
            <p:ph idx="1"/>
          </p:nvPr>
        </p:nvPicPr>
        <p:blipFill>
          <a:blip r:embed="rId3"/>
          <a:srcRect t="-5007" b="-5007"/>
          <a:stretch>
            <a:fillRect/>
          </a:stretch>
        </p:blipFill>
        <p:spPr/>
      </p:pic>
    </p:spTree>
    <p:extLst>
      <p:ext uri="{BB962C8B-B14F-4D97-AF65-F5344CB8AC3E}">
        <p14:creationId xmlns:p14="http://schemas.microsoft.com/office/powerpoint/2010/main" val="223288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 Dec 2006</a:t>
            </a:r>
          </a:p>
        </p:txBody>
      </p:sp>
      <p:pic>
        <p:nvPicPr>
          <p:cNvPr id="4" name="Content Placeholder 3"/>
          <p:cNvPicPr>
            <a:picLocks noGrp="1" noChangeAspect="1"/>
          </p:cNvPicPr>
          <p:nvPr>
            <p:ph idx="1"/>
          </p:nvPr>
        </p:nvPicPr>
        <p:blipFill>
          <a:blip r:embed="rId4"/>
          <a:srcRect t="-5007" b="-5007"/>
          <a:stretch>
            <a:fillRect/>
          </a:stretch>
        </p:blipFill>
        <p:spPr/>
      </p:pic>
      <p:pic>
        <p:nvPicPr>
          <p:cNvPr id="5" name="Audio Recording 11 Jan 2021 at 16:00:56" descr="Audio Recording 11 Jan 2021 at 16:00:56">
            <a:hlinkClick r:id="" action="ppaction://media"/>
            <a:extLst>
              <a:ext uri="{FF2B5EF4-FFF2-40B4-BE49-F238E27FC236}">
                <a16:creationId xmlns:a16="http://schemas.microsoft.com/office/drawing/2014/main" id="{12F22A3C-0267-3F4A-949A-9BBC4EEFCDD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74740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76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NDVI: Dec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4473918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radiation: Dec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2978585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 Dec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2978585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Precip</a:t>
            </a:r>
            <a:r>
              <a:rPr lang="en-US" dirty="0"/>
              <a:t>: Dec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2978585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Latitudinal distribution of NPP</a:t>
            </a:r>
          </a:p>
        </p:txBody>
      </p:sp>
      <p:pic>
        <p:nvPicPr>
          <p:cNvPr id="4" name="Content Placeholder 3"/>
          <p:cNvPicPr>
            <a:picLocks noGrp="1" noChangeAspect="1"/>
          </p:cNvPicPr>
          <p:nvPr>
            <p:ph idx="1"/>
          </p:nvPr>
        </p:nvPicPr>
        <p:blipFill>
          <a:blip r:embed="rId4"/>
          <a:srcRect l="-13507" r="-13507"/>
          <a:stretch>
            <a:fillRect/>
          </a:stretch>
        </p:blipFill>
        <p:spPr/>
      </p:pic>
      <p:pic>
        <p:nvPicPr>
          <p:cNvPr id="3" name="Audio Recording 11 Jan 2021 at 16:02:45" descr="Audio Recording 11 Jan 2021 at 16:02:45">
            <a:hlinkClick r:id="" action="ppaction://media"/>
            <a:extLst>
              <a:ext uri="{FF2B5EF4-FFF2-40B4-BE49-F238E27FC236}">
                <a16:creationId xmlns:a16="http://schemas.microsoft.com/office/drawing/2014/main" id="{14888E5A-DDE7-6647-9135-DF04FB6E019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00367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7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Latitudinal and time distribution NPP</a:t>
            </a:r>
          </a:p>
        </p:txBody>
      </p:sp>
      <p:pic>
        <p:nvPicPr>
          <p:cNvPr id="4" name="Content Placeholder 3"/>
          <p:cNvPicPr>
            <a:picLocks noGrp="1" noChangeAspect="1"/>
          </p:cNvPicPr>
          <p:nvPr>
            <p:ph idx="1"/>
          </p:nvPr>
        </p:nvPicPr>
        <p:blipFill>
          <a:blip r:embed="rId5"/>
          <a:srcRect l="-36932" r="-36932"/>
          <a:stretch>
            <a:fillRect/>
          </a:stretch>
        </p:blipFill>
        <p:spPr/>
      </p:pic>
      <p:pic>
        <p:nvPicPr>
          <p:cNvPr id="3" name="Audio Recording 11 Jan 2021 at 16:04:44" descr="Audio Recording 11 Jan 2021 at 16:04:44">
            <a:hlinkClick r:id="" action="ppaction://media"/>
            <a:extLst>
              <a:ext uri="{FF2B5EF4-FFF2-40B4-BE49-F238E27FC236}">
                <a16:creationId xmlns:a16="http://schemas.microsoft.com/office/drawing/2014/main" id="{C2E0DAFA-4B6D-554C-83EC-B08D27EE947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432957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2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Terrestrial Carbon</a:t>
            </a:r>
            <a:endParaRPr lang="en-US" dirty="0"/>
          </a:p>
        </p:txBody>
      </p:sp>
      <p:sp>
        <p:nvSpPr>
          <p:cNvPr id="3" name="Content Placeholder 2"/>
          <p:cNvSpPr>
            <a:spLocks noGrp="1"/>
          </p:cNvSpPr>
          <p:nvPr>
            <p:ph idx="1"/>
          </p:nvPr>
        </p:nvSpPr>
        <p:spPr/>
        <p:txBody>
          <a:bodyPr/>
          <a:lstStyle/>
          <a:p>
            <a:r>
              <a:rPr lang="en-US" dirty="0"/>
              <a:t>carbon that is stored in the vegetation and soils of the Earth’s land surface</a:t>
            </a:r>
          </a:p>
          <a:p>
            <a:endParaRPr lang="en-US" dirty="0"/>
          </a:p>
          <a:p>
            <a:r>
              <a:rPr lang="en-US" dirty="0"/>
              <a:t>The Earth Systems Science:</a:t>
            </a:r>
          </a:p>
          <a:p>
            <a:r>
              <a:rPr lang="en-US" dirty="0"/>
              <a:t>Maintain focus on interactions between different spheres, but understand processes and interactions within each sphere.</a:t>
            </a:r>
          </a:p>
        </p:txBody>
      </p:sp>
      <p:pic>
        <p:nvPicPr>
          <p:cNvPr id="4" name="Audio Recording 11 Jan 2021 at 15:35:06" descr="Audio Recording 11 Jan 2021 at 15:35:06">
            <a:hlinkClick r:id="" action="ppaction://media"/>
            <a:extLst>
              <a:ext uri="{FF2B5EF4-FFF2-40B4-BE49-F238E27FC236}">
                <a16:creationId xmlns:a16="http://schemas.microsoft.com/office/drawing/2014/main" id="{944ECB07-C75A-3841-81E3-BD14A959CF0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408117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0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Net Ecosystem Productivity</a:t>
            </a:r>
            <a:endParaRPr lang="en-US" dirty="0"/>
          </a:p>
        </p:txBody>
      </p:sp>
      <p:sp>
        <p:nvSpPr>
          <p:cNvPr id="3" name="Content Placeholder 2"/>
          <p:cNvSpPr>
            <a:spLocks noGrp="1"/>
          </p:cNvSpPr>
          <p:nvPr>
            <p:ph idx="1"/>
          </p:nvPr>
        </p:nvSpPr>
        <p:spPr/>
        <p:txBody>
          <a:bodyPr/>
          <a:lstStyle/>
          <a:p>
            <a:r>
              <a:rPr lang="en-US" dirty="0"/>
              <a:t>NEP = NPP minus other losses </a:t>
            </a:r>
          </a:p>
          <a:p>
            <a:pPr marL="457200" indent="-457200">
              <a:buFont typeface="Arial"/>
              <a:buChar char="•"/>
            </a:pPr>
            <a:r>
              <a:rPr lang="en-US" dirty="0"/>
              <a:t>respiration by heterotrophs (organisms – fungi, animals and bacteria in the soil), </a:t>
            </a:r>
          </a:p>
          <a:p>
            <a:pPr marL="457200" indent="-457200">
              <a:buFont typeface="Arial"/>
              <a:buChar char="•"/>
            </a:pPr>
            <a:r>
              <a:rPr lang="en-US" dirty="0"/>
              <a:t>other losses to the ecosystem such as through fire, insects, herbivory, and of course humans</a:t>
            </a:r>
          </a:p>
          <a:p>
            <a:pPr marL="457200" indent="-457200">
              <a:buFont typeface="Arial"/>
              <a:buChar char="•"/>
            </a:pPr>
            <a:endParaRPr lang="en-US" dirty="0"/>
          </a:p>
          <a:p>
            <a:pPr marL="457200" indent="-457200">
              <a:buFont typeface="Arial"/>
              <a:buChar char="•"/>
            </a:pPr>
            <a:r>
              <a:rPr lang="en-US" dirty="0">
                <a:solidFill>
                  <a:srgbClr val="FF0000"/>
                </a:solidFill>
              </a:rPr>
              <a:t>QUESTION: What is the total fraction of global NPP appropriated by humans?</a:t>
            </a:r>
          </a:p>
        </p:txBody>
      </p:sp>
      <p:pic>
        <p:nvPicPr>
          <p:cNvPr id="4" name="Audio Recording 11 Jan 2021 at 16:06:33" descr="Audio Recording 11 Jan 2021 at 16:06:33">
            <a:hlinkClick r:id="" action="ppaction://media"/>
            <a:extLst>
              <a:ext uri="{FF2B5EF4-FFF2-40B4-BE49-F238E27FC236}">
                <a16:creationId xmlns:a16="http://schemas.microsoft.com/office/drawing/2014/main" id="{906FF8D1-9356-E448-8516-2E6B743FE37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03170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0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Fire: emissions g C m</a:t>
            </a:r>
            <a:r>
              <a:rPr lang="en-US" baseline="30000" dirty="0"/>
              <a:t>-2</a:t>
            </a:r>
            <a:r>
              <a:rPr lang="en-US" dirty="0"/>
              <a:t> yr</a:t>
            </a:r>
            <a:r>
              <a:rPr lang="en-US" baseline="30000" dirty="0"/>
              <a:t>-1</a:t>
            </a:r>
          </a:p>
        </p:txBody>
      </p:sp>
      <p:pic>
        <p:nvPicPr>
          <p:cNvPr id="4" name="Content Placeholder 3"/>
          <p:cNvPicPr>
            <a:picLocks noGrp="1" noChangeAspect="1"/>
          </p:cNvPicPr>
          <p:nvPr>
            <p:ph idx="1"/>
          </p:nvPr>
        </p:nvPicPr>
        <p:blipFill>
          <a:blip r:embed="rId5"/>
          <a:srcRect l="1442" r="1442"/>
          <a:stretch>
            <a:fillRect/>
          </a:stretch>
        </p:blipFill>
        <p:spPr/>
      </p:pic>
      <p:sp>
        <p:nvSpPr>
          <p:cNvPr id="3" name="TextBox 2">
            <a:extLst>
              <a:ext uri="{FF2B5EF4-FFF2-40B4-BE49-F238E27FC236}">
                <a16:creationId xmlns:a16="http://schemas.microsoft.com/office/drawing/2014/main" id="{283A16CA-48C8-2B4A-AD3C-5D98B370D4E4}"/>
              </a:ext>
            </a:extLst>
          </p:cNvPr>
          <p:cNvSpPr txBox="1"/>
          <p:nvPr/>
        </p:nvSpPr>
        <p:spPr>
          <a:xfrm>
            <a:off x="3595862" y="6837618"/>
            <a:ext cx="2885726" cy="722057"/>
          </a:xfrm>
          <a:prstGeom prst="rect">
            <a:avLst/>
          </a:prstGeom>
          <a:noFill/>
        </p:spPr>
        <p:txBody>
          <a:bodyPr wrap="none" rtlCol="0">
            <a:spAutoFit/>
          </a:bodyPr>
          <a:lstStyle/>
          <a:p>
            <a:r>
              <a:rPr lang="en-US" dirty="0"/>
              <a:t>1997-2009</a:t>
            </a:r>
          </a:p>
        </p:txBody>
      </p:sp>
      <p:pic>
        <p:nvPicPr>
          <p:cNvPr id="5" name="Audio Recording 11 Jan 2021 at 16:08:43" descr="Audio Recording 11 Jan 2021 at 16:08:43">
            <a:hlinkClick r:id="" action="ppaction://media"/>
            <a:extLst>
              <a:ext uri="{FF2B5EF4-FFF2-40B4-BE49-F238E27FC236}">
                <a16:creationId xmlns:a16="http://schemas.microsoft.com/office/drawing/2014/main" id="{71461434-8596-2449-BC71-AB8F0D16371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4146164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7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Atmos</a:t>
            </a:r>
            <a:r>
              <a:rPr lang="en-US" dirty="0"/>
              <a:t> CO2</a:t>
            </a:r>
          </a:p>
        </p:txBody>
      </p:sp>
      <p:pic>
        <p:nvPicPr>
          <p:cNvPr id="4" name="Content Placeholder 3"/>
          <p:cNvPicPr>
            <a:picLocks noGrp="1" noChangeAspect="1"/>
          </p:cNvPicPr>
          <p:nvPr>
            <p:ph idx="1"/>
          </p:nvPr>
        </p:nvPicPr>
        <p:blipFill>
          <a:blip r:embed="rId5"/>
          <a:srcRect l="-14174" r="-14174"/>
          <a:stretch>
            <a:fillRect/>
          </a:stretch>
        </p:blipFill>
        <p:spPr/>
      </p:pic>
      <p:pic>
        <p:nvPicPr>
          <p:cNvPr id="3" name="Audio Recording 11 Jan 2021 at 16:09:22" descr="Audio Recording 11 Jan 2021 at 16:09:22">
            <a:hlinkClick r:id="" action="ppaction://media"/>
            <a:extLst>
              <a:ext uri="{FF2B5EF4-FFF2-40B4-BE49-F238E27FC236}">
                <a16:creationId xmlns:a16="http://schemas.microsoft.com/office/drawing/2014/main" id="{BF59560C-1449-CC48-B5CC-6AE337A7583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659752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6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Atmos</a:t>
            </a:r>
            <a:r>
              <a:rPr lang="en-US" dirty="0"/>
              <a:t> CO2</a:t>
            </a:r>
          </a:p>
        </p:txBody>
      </p:sp>
      <p:pic>
        <p:nvPicPr>
          <p:cNvPr id="4" name="Content Placeholder 3"/>
          <p:cNvPicPr>
            <a:picLocks noGrp="1" noChangeAspect="1"/>
          </p:cNvPicPr>
          <p:nvPr>
            <p:ph idx="1"/>
          </p:nvPr>
        </p:nvPicPr>
        <p:blipFill>
          <a:blip r:embed="rId2"/>
          <a:srcRect l="-14174" r="-14174"/>
          <a:stretch>
            <a:fillRect/>
          </a:stretch>
        </p:blipFill>
        <p:spPr/>
      </p:pic>
    </p:spTree>
    <p:extLst>
      <p:ext uri="{BB962C8B-B14F-4D97-AF65-F5344CB8AC3E}">
        <p14:creationId xmlns:p14="http://schemas.microsoft.com/office/powerpoint/2010/main" val="37236072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pPr marL="457200" indent="-457200">
              <a:buFont typeface="Arial"/>
              <a:buChar char="•"/>
            </a:pPr>
            <a:endParaRPr lang="en-US" sz="2800" i="1" dirty="0"/>
          </a:p>
          <a:p>
            <a:pPr marL="457200" indent="-457200">
              <a:buFont typeface="Arial"/>
              <a:buChar char="•"/>
            </a:pPr>
            <a:r>
              <a:rPr lang="en-US" sz="2800" i="1" dirty="0"/>
              <a:t>looked in detail at the terrestrial carbon cycle:</a:t>
            </a:r>
          </a:p>
          <a:p>
            <a:pPr marL="857250" lvl="1" indent="-457200">
              <a:buFont typeface="Arial"/>
              <a:buChar char="•"/>
            </a:pPr>
            <a:r>
              <a:rPr lang="en-US" sz="2400" i="1" dirty="0"/>
              <a:t>Terms you need to understand:</a:t>
            </a:r>
          </a:p>
          <a:p>
            <a:pPr marL="1257300" lvl="2" indent="-457200">
              <a:buFont typeface="Arial"/>
              <a:buChar char="•"/>
            </a:pPr>
            <a:r>
              <a:rPr lang="en-US" sz="2000" i="1" dirty="0"/>
              <a:t>NPP, GPP, NEP</a:t>
            </a:r>
          </a:p>
          <a:p>
            <a:pPr marL="1257300" lvl="2" indent="-457200">
              <a:buFont typeface="Arial"/>
              <a:buChar char="•"/>
            </a:pPr>
            <a:r>
              <a:rPr lang="en-US" sz="2000" i="1" dirty="0"/>
              <a:t>Plus measurements / units</a:t>
            </a:r>
          </a:p>
          <a:p>
            <a:pPr marL="857250" lvl="1" indent="-457200">
              <a:buFont typeface="Arial"/>
              <a:buChar char="•"/>
            </a:pPr>
            <a:r>
              <a:rPr lang="en-US" sz="2400" i="1" dirty="0"/>
              <a:t>Patterns:</a:t>
            </a:r>
          </a:p>
          <a:p>
            <a:pPr marL="1257300" lvl="2" indent="-457200">
              <a:buFont typeface="Arial"/>
              <a:buChar char="•"/>
            </a:pPr>
            <a:r>
              <a:rPr lang="en-US" sz="2000" i="1" dirty="0"/>
              <a:t>Spatial and temporal patterns</a:t>
            </a:r>
          </a:p>
          <a:p>
            <a:pPr marL="1257300" lvl="2" indent="-457200">
              <a:buFont typeface="Arial"/>
              <a:buChar char="•"/>
            </a:pPr>
            <a:endParaRPr lang="en-US" sz="2000" i="1" dirty="0"/>
          </a:p>
          <a:p>
            <a:pPr marL="457200" indent="-457200">
              <a:buFont typeface="Arial"/>
              <a:buChar char="•"/>
            </a:pPr>
            <a:endParaRPr lang="en-US" sz="2800" dirty="0"/>
          </a:p>
        </p:txBody>
      </p:sp>
      <p:pic>
        <p:nvPicPr>
          <p:cNvPr id="4" name="Audio Recording 11 Jan 2021 at 16:25:37" descr="Audio Recording 11 Jan 2021 at 16:25:37">
            <a:hlinkClick r:id="" action="ppaction://media"/>
            <a:extLst>
              <a:ext uri="{FF2B5EF4-FFF2-40B4-BE49-F238E27FC236}">
                <a16:creationId xmlns:a16="http://schemas.microsoft.com/office/drawing/2014/main" id="{3B7AB73C-C182-7F48-B89E-7A30A1854CD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99541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2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5C0E0-2939-984E-AFB7-DF8B03CE87C1}"/>
              </a:ext>
            </a:extLst>
          </p:cNvPr>
          <p:cNvSpPr>
            <a:spLocks noGrp="1"/>
          </p:cNvSpPr>
          <p:nvPr>
            <p:ph type="title"/>
          </p:nvPr>
        </p:nvSpPr>
        <p:spPr/>
        <p:txBody>
          <a:bodyPr/>
          <a:lstStyle/>
          <a:p>
            <a:r>
              <a:rPr lang="en-US" dirty="0"/>
              <a:t>Reading</a:t>
            </a:r>
          </a:p>
        </p:txBody>
      </p:sp>
      <p:sp>
        <p:nvSpPr>
          <p:cNvPr id="3" name="Content Placeholder 2">
            <a:extLst>
              <a:ext uri="{FF2B5EF4-FFF2-40B4-BE49-F238E27FC236}">
                <a16:creationId xmlns:a16="http://schemas.microsoft.com/office/drawing/2014/main" id="{9FA01600-461B-8A49-B294-F3A92E830576}"/>
              </a:ext>
            </a:extLst>
          </p:cNvPr>
          <p:cNvSpPr>
            <a:spLocks noGrp="1"/>
          </p:cNvSpPr>
          <p:nvPr>
            <p:ph idx="1"/>
          </p:nvPr>
        </p:nvSpPr>
        <p:spPr/>
        <p:txBody>
          <a:bodyPr/>
          <a:lstStyle/>
          <a:p>
            <a:r>
              <a:rPr lang="en-GB" sz="2400" dirty="0"/>
              <a:t>Ryu et al., 2019, What is global photosynthesis? History, uncertainties and </a:t>
            </a:r>
            <a:r>
              <a:rPr lang="en-GB" sz="2400" dirty="0" err="1"/>
              <a:t>opportunities,Remote</a:t>
            </a:r>
            <a:r>
              <a:rPr lang="en-GB" sz="2400" dirty="0"/>
              <a:t> Sensing of Environment, </a:t>
            </a:r>
            <a:r>
              <a:rPr lang="en-GB" sz="2400" dirty="0">
                <a:hlinkClick r:id="rId4"/>
              </a:rPr>
              <a:t>https://doi.org/10.1016/j.rse.2019.01.016</a:t>
            </a:r>
            <a:r>
              <a:rPr lang="en-GB" sz="2400" dirty="0"/>
              <a:t>.</a:t>
            </a:r>
          </a:p>
          <a:p>
            <a:r>
              <a:rPr lang="en-GB" sz="2400" dirty="0" err="1"/>
              <a:t>Heimann</a:t>
            </a:r>
            <a:r>
              <a:rPr lang="en-GB" sz="2400" dirty="0"/>
              <a:t>, M., Reichstein, M. Terrestrial ecosystem carbon dynamics and climate feedbacks. Nature 451, 289–292 (2008). </a:t>
            </a:r>
            <a:r>
              <a:rPr lang="en-GB" sz="2400" dirty="0">
                <a:hlinkClick r:id="rId5"/>
              </a:rPr>
              <a:t>https://doi.org/10.1038/nature06591</a:t>
            </a:r>
            <a:endParaRPr lang="en-GB" sz="2400" dirty="0"/>
          </a:p>
          <a:p>
            <a:r>
              <a:rPr lang="en-GB" sz="2400" dirty="0"/>
              <a:t>Forests and Climate Change: </a:t>
            </a:r>
            <a:r>
              <a:rPr lang="en-GB" sz="2400" dirty="0" err="1"/>
              <a:t>Forcings</a:t>
            </a:r>
            <a:r>
              <a:rPr lang="en-GB" sz="2400" dirty="0"/>
              <a:t>, Feedbacks, and the Climate Benefits of Forests, G.B. </a:t>
            </a:r>
            <a:r>
              <a:rPr lang="en-GB" sz="2400" dirty="0" err="1"/>
              <a:t>Bonan</a:t>
            </a:r>
            <a:r>
              <a:rPr lang="en-GB" sz="2400" dirty="0"/>
              <a:t>, Science 320, 1444 (2008), DOI: 10.1126/science.1155121</a:t>
            </a:r>
          </a:p>
          <a:p>
            <a:r>
              <a:rPr lang="en-GB" sz="2400" dirty="0"/>
              <a:t>IPCC AR5, </a:t>
            </a:r>
            <a:r>
              <a:rPr lang="en-GB" sz="2400" dirty="0">
                <a:hlinkClick r:id="rId6"/>
              </a:rPr>
              <a:t>Chapter 6: Carbon and Other Biogeochemical Cycles</a:t>
            </a:r>
            <a:endParaRPr lang="en-GB" sz="2400" dirty="0"/>
          </a:p>
        </p:txBody>
      </p:sp>
      <p:pic>
        <p:nvPicPr>
          <p:cNvPr id="4" name="Audio Recording 11 Jan 2021 at 16:25:56" descr="Audio Recording 11 Jan 2021 at 16:25:56">
            <a:hlinkClick r:id="" action="ppaction://media"/>
            <a:extLst>
              <a:ext uri="{FF2B5EF4-FFF2-40B4-BE49-F238E27FC236}">
                <a16:creationId xmlns:a16="http://schemas.microsoft.com/office/drawing/2014/main" id="{F8D7A1C8-CE6C-0F46-8B88-098BBF22A07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650387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6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Terrestrial Carbon</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a:t>Justification:</a:t>
            </a:r>
          </a:p>
          <a:p>
            <a:pPr marL="857250" lvl="1" indent="-457200">
              <a:buFont typeface="Arial"/>
              <a:buChar char="•"/>
            </a:pPr>
            <a:r>
              <a:rPr lang="en-US" dirty="0"/>
              <a:t>major role it plays in anthropogenic climate change. </a:t>
            </a:r>
          </a:p>
          <a:p>
            <a:pPr marL="457200" indent="-457200">
              <a:buFont typeface="Arial"/>
              <a:buChar char="•"/>
            </a:pPr>
            <a:r>
              <a:rPr lang="en-US" dirty="0"/>
              <a:t>Also: </a:t>
            </a:r>
          </a:p>
          <a:p>
            <a:pPr marL="857250" lvl="1" indent="-457200">
              <a:buFont typeface="Arial"/>
              <a:buChar char="•"/>
            </a:pPr>
            <a:r>
              <a:rPr lang="en-US" dirty="0"/>
              <a:t>the role that terrestrial vegetation plays in biodiversity; </a:t>
            </a:r>
          </a:p>
          <a:p>
            <a:pPr marL="857250" lvl="1" indent="-457200">
              <a:buFont typeface="Arial"/>
              <a:buChar char="•"/>
            </a:pPr>
            <a:r>
              <a:rPr lang="en-US" dirty="0"/>
              <a:t>role of vegetation in providing food and fuel.</a:t>
            </a:r>
          </a:p>
        </p:txBody>
      </p:sp>
      <p:pic>
        <p:nvPicPr>
          <p:cNvPr id="4" name="Audio Recording 11 Jan 2021 at 15:35:46" descr="Audio Recording 11 Jan 2021 at 15:35:46">
            <a:hlinkClick r:id="" action="ppaction://media"/>
            <a:extLst>
              <a:ext uri="{FF2B5EF4-FFF2-40B4-BE49-F238E27FC236}">
                <a16:creationId xmlns:a16="http://schemas.microsoft.com/office/drawing/2014/main" id="{BF3359DC-BF44-7C40-9562-7129C3FE9A3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156233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4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Carbon Cycle</a:t>
            </a:r>
            <a:endParaRPr lang="en-US" dirty="0"/>
          </a:p>
        </p:txBody>
      </p:sp>
      <p:pic>
        <p:nvPicPr>
          <p:cNvPr id="4" name="Content Placeholder 3"/>
          <p:cNvPicPr>
            <a:picLocks noGrp="1" noChangeAspect="1"/>
          </p:cNvPicPr>
          <p:nvPr>
            <p:ph idx="1"/>
          </p:nvPr>
        </p:nvPicPr>
        <p:blipFill>
          <a:blip r:embed="rId5"/>
          <a:srcRect l="-10598" r="-10598"/>
          <a:stretch>
            <a:fillRect/>
          </a:stretch>
        </p:blipFill>
        <p:spPr/>
      </p:pic>
      <p:pic>
        <p:nvPicPr>
          <p:cNvPr id="3" name="Audio Recording 11 Jan 2021 at 15:36:40" descr="Audio Recording 11 Jan 2021 at 15:36:40">
            <a:hlinkClick r:id="" action="ppaction://media"/>
            <a:extLst>
              <a:ext uri="{FF2B5EF4-FFF2-40B4-BE49-F238E27FC236}">
                <a16:creationId xmlns:a16="http://schemas.microsoft.com/office/drawing/2014/main" id="{DE654FB3-7A1F-EF48-A379-1A31AD4DFF8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704255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0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CO2 growth rate</a:t>
            </a:r>
          </a:p>
        </p:txBody>
      </p:sp>
      <p:pic>
        <p:nvPicPr>
          <p:cNvPr id="4" name="Content Placeholder 3"/>
          <p:cNvPicPr>
            <a:picLocks noGrp="1" noChangeAspect="1"/>
          </p:cNvPicPr>
          <p:nvPr>
            <p:ph idx="1"/>
          </p:nvPr>
        </p:nvPicPr>
        <p:blipFill>
          <a:blip r:embed="rId5"/>
          <a:srcRect l="-20239" r="-20239"/>
          <a:stretch>
            <a:fillRect/>
          </a:stretch>
        </p:blipFill>
        <p:spPr/>
      </p:pic>
      <p:pic>
        <p:nvPicPr>
          <p:cNvPr id="3" name="Audio Recording 11 Jan 2021 at 15:38:12" descr="Audio Recording 11 Jan 2021 at 15:38:12">
            <a:hlinkClick r:id="" action="ppaction://media"/>
            <a:extLst>
              <a:ext uri="{FF2B5EF4-FFF2-40B4-BE49-F238E27FC236}">
                <a16:creationId xmlns:a16="http://schemas.microsoft.com/office/drawing/2014/main" id="{0436E5EE-5BEB-EF4B-9835-4DD3A0127E9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873565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3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Carbon Cycle</a:t>
            </a:r>
          </a:p>
        </p:txBody>
      </p:sp>
      <p:pic>
        <p:nvPicPr>
          <p:cNvPr id="4" name="Content Placeholder 3"/>
          <p:cNvPicPr>
            <a:picLocks noGrp="1" noChangeAspect="1"/>
          </p:cNvPicPr>
          <p:nvPr>
            <p:ph idx="1"/>
          </p:nvPr>
        </p:nvPicPr>
        <p:blipFill>
          <a:blip r:embed="rId5"/>
          <a:srcRect l="-5058" r="-5058"/>
          <a:stretch>
            <a:fillRect/>
          </a:stretch>
        </p:blipFill>
        <p:spPr/>
      </p:pic>
      <p:pic>
        <p:nvPicPr>
          <p:cNvPr id="3" name="Audio Recording 11 Jan 2021 at 15:40:43" descr="Audio Recording 11 Jan 2021 at 15:40:43">
            <a:hlinkClick r:id="" action="ppaction://media"/>
            <a:extLst>
              <a:ext uri="{FF2B5EF4-FFF2-40B4-BE49-F238E27FC236}">
                <a16:creationId xmlns:a16="http://schemas.microsoft.com/office/drawing/2014/main" id="{3C5C2F0B-7445-8F47-BE18-35B623C0397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948503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6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charset="0"/>
                <a:ea typeface="ＭＳ Ｐゴシック" charset="0"/>
              </a:defRPr>
            </a:lvl1pPr>
            <a:lvl2pPr marL="818954" indent="-314982" eaLnBrk="0" hangingPunct="0">
              <a:defRPr sz="2600">
                <a:solidFill>
                  <a:schemeClr val="tx1"/>
                </a:solidFill>
                <a:latin typeface="Times New Roman" charset="0"/>
                <a:ea typeface="ＭＳ Ｐゴシック" charset="0"/>
              </a:defRPr>
            </a:lvl2pPr>
            <a:lvl3pPr marL="1259929" indent="-251986" eaLnBrk="0" hangingPunct="0">
              <a:defRPr sz="2600">
                <a:solidFill>
                  <a:schemeClr val="tx1"/>
                </a:solidFill>
                <a:latin typeface="Times New Roman" charset="0"/>
                <a:ea typeface="ＭＳ Ｐゴシック" charset="0"/>
              </a:defRPr>
            </a:lvl3pPr>
            <a:lvl4pPr marL="1763900" indent="-251986" eaLnBrk="0" hangingPunct="0">
              <a:defRPr sz="2600">
                <a:solidFill>
                  <a:schemeClr val="tx1"/>
                </a:solidFill>
                <a:latin typeface="Times New Roman" charset="0"/>
                <a:ea typeface="ＭＳ Ｐゴシック" charset="0"/>
              </a:defRPr>
            </a:lvl4pPr>
            <a:lvl5pPr marL="2267872" indent="-251986" eaLnBrk="0" hangingPunct="0">
              <a:defRPr sz="2600">
                <a:solidFill>
                  <a:schemeClr val="tx1"/>
                </a:solidFill>
                <a:latin typeface="Times New Roman" charset="0"/>
                <a:ea typeface="ＭＳ Ｐゴシック" charset="0"/>
              </a:defRPr>
            </a:lvl5pPr>
            <a:lvl6pPr marL="2771844" indent="-251986" eaLnBrk="0" fontAlgn="base" hangingPunct="0">
              <a:spcBef>
                <a:spcPct val="0"/>
              </a:spcBef>
              <a:spcAft>
                <a:spcPct val="0"/>
              </a:spcAft>
              <a:defRPr sz="2600">
                <a:solidFill>
                  <a:schemeClr val="tx1"/>
                </a:solidFill>
                <a:latin typeface="Times New Roman" charset="0"/>
                <a:ea typeface="ＭＳ Ｐゴシック" charset="0"/>
              </a:defRPr>
            </a:lvl6pPr>
            <a:lvl7pPr marL="3275815" indent="-251986" eaLnBrk="0" fontAlgn="base" hangingPunct="0">
              <a:spcBef>
                <a:spcPct val="0"/>
              </a:spcBef>
              <a:spcAft>
                <a:spcPct val="0"/>
              </a:spcAft>
              <a:defRPr sz="2600">
                <a:solidFill>
                  <a:schemeClr val="tx1"/>
                </a:solidFill>
                <a:latin typeface="Times New Roman" charset="0"/>
                <a:ea typeface="ＭＳ Ｐゴシック" charset="0"/>
              </a:defRPr>
            </a:lvl7pPr>
            <a:lvl8pPr marL="3779787" indent="-251986" eaLnBrk="0" fontAlgn="base" hangingPunct="0">
              <a:spcBef>
                <a:spcPct val="0"/>
              </a:spcBef>
              <a:spcAft>
                <a:spcPct val="0"/>
              </a:spcAft>
              <a:defRPr sz="2600">
                <a:solidFill>
                  <a:schemeClr val="tx1"/>
                </a:solidFill>
                <a:latin typeface="Times New Roman" charset="0"/>
                <a:ea typeface="ＭＳ Ｐゴシック" charset="0"/>
              </a:defRPr>
            </a:lvl8pPr>
            <a:lvl9pPr marL="4283758" indent="-251986" eaLnBrk="0" fontAlgn="base" hangingPunct="0">
              <a:spcBef>
                <a:spcPct val="0"/>
              </a:spcBef>
              <a:spcAft>
                <a:spcPct val="0"/>
              </a:spcAft>
              <a:defRPr sz="2600">
                <a:solidFill>
                  <a:schemeClr val="tx1"/>
                </a:solidFill>
                <a:latin typeface="Times New Roman" charset="0"/>
                <a:ea typeface="ＭＳ Ｐゴシック" charset="0"/>
              </a:defRPr>
            </a:lvl9pPr>
          </a:lstStyle>
          <a:p>
            <a:pPr eaLnBrk="1" hangingPunct="1"/>
            <a:r>
              <a:rPr lang="en-GB" sz="1300">
                <a:solidFill>
                  <a:srgbClr val="BBE0E3"/>
                </a:solidFill>
              </a:rPr>
              <a:t>User Consultation Meeting, Lisbon, Portugal, 20-21 January 2009      </a:t>
            </a:r>
            <a:r>
              <a:rPr lang="en-GB" b="1">
                <a:solidFill>
                  <a:srgbClr val="BBE0E3"/>
                </a:solidFill>
              </a:rPr>
              <a:t>biomass</a:t>
            </a:r>
          </a:p>
        </p:txBody>
      </p:sp>
      <p:sp>
        <p:nvSpPr>
          <p:cNvPr id="32771" name="Slide Number Placeholder 4"/>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charset="0"/>
                <a:ea typeface="ＭＳ Ｐゴシック" charset="0"/>
              </a:defRPr>
            </a:lvl1pPr>
            <a:lvl2pPr marL="818954" indent="-314982" eaLnBrk="0" hangingPunct="0">
              <a:defRPr sz="2600">
                <a:solidFill>
                  <a:schemeClr val="tx1"/>
                </a:solidFill>
                <a:latin typeface="Times New Roman" charset="0"/>
                <a:ea typeface="ＭＳ Ｐゴシック" charset="0"/>
              </a:defRPr>
            </a:lvl2pPr>
            <a:lvl3pPr marL="1259929" indent="-251986" eaLnBrk="0" hangingPunct="0">
              <a:defRPr sz="2600">
                <a:solidFill>
                  <a:schemeClr val="tx1"/>
                </a:solidFill>
                <a:latin typeface="Times New Roman" charset="0"/>
                <a:ea typeface="ＭＳ Ｐゴシック" charset="0"/>
              </a:defRPr>
            </a:lvl3pPr>
            <a:lvl4pPr marL="1763900" indent="-251986" eaLnBrk="0" hangingPunct="0">
              <a:defRPr sz="2600">
                <a:solidFill>
                  <a:schemeClr val="tx1"/>
                </a:solidFill>
                <a:latin typeface="Times New Roman" charset="0"/>
                <a:ea typeface="ＭＳ Ｐゴシック" charset="0"/>
              </a:defRPr>
            </a:lvl4pPr>
            <a:lvl5pPr marL="2267872" indent="-251986" eaLnBrk="0" hangingPunct="0">
              <a:defRPr sz="2600">
                <a:solidFill>
                  <a:schemeClr val="tx1"/>
                </a:solidFill>
                <a:latin typeface="Times New Roman" charset="0"/>
                <a:ea typeface="ＭＳ Ｐゴシック" charset="0"/>
              </a:defRPr>
            </a:lvl5pPr>
            <a:lvl6pPr marL="2771844" indent="-251986" eaLnBrk="0" fontAlgn="base" hangingPunct="0">
              <a:spcBef>
                <a:spcPct val="0"/>
              </a:spcBef>
              <a:spcAft>
                <a:spcPct val="0"/>
              </a:spcAft>
              <a:defRPr sz="2600">
                <a:solidFill>
                  <a:schemeClr val="tx1"/>
                </a:solidFill>
                <a:latin typeface="Times New Roman" charset="0"/>
                <a:ea typeface="ＭＳ Ｐゴシック" charset="0"/>
              </a:defRPr>
            </a:lvl6pPr>
            <a:lvl7pPr marL="3275815" indent="-251986" eaLnBrk="0" fontAlgn="base" hangingPunct="0">
              <a:spcBef>
                <a:spcPct val="0"/>
              </a:spcBef>
              <a:spcAft>
                <a:spcPct val="0"/>
              </a:spcAft>
              <a:defRPr sz="2600">
                <a:solidFill>
                  <a:schemeClr val="tx1"/>
                </a:solidFill>
                <a:latin typeface="Times New Roman" charset="0"/>
                <a:ea typeface="ＭＳ Ｐゴシック" charset="0"/>
              </a:defRPr>
            </a:lvl7pPr>
            <a:lvl8pPr marL="3779787" indent="-251986" eaLnBrk="0" fontAlgn="base" hangingPunct="0">
              <a:spcBef>
                <a:spcPct val="0"/>
              </a:spcBef>
              <a:spcAft>
                <a:spcPct val="0"/>
              </a:spcAft>
              <a:defRPr sz="2600">
                <a:solidFill>
                  <a:schemeClr val="tx1"/>
                </a:solidFill>
                <a:latin typeface="Times New Roman" charset="0"/>
                <a:ea typeface="ＭＳ Ｐゴシック" charset="0"/>
              </a:defRPr>
            </a:lvl8pPr>
            <a:lvl9pPr marL="4283758" indent="-251986" eaLnBrk="0" fontAlgn="base" hangingPunct="0">
              <a:spcBef>
                <a:spcPct val="0"/>
              </a:spcBef>
              <a:spcAft>
                <a:spcPct val="0"/>
              </a:spcAft>
              <a:defRPr sz="2600">
                <a:solidFill>
                  <a:schemeClr val="tx1"/>
                </a:solidFill>
                <a:latin typeface="Times New Roman" charset="0"/>
                <a:ea typeface="ＭＳ Ｐゴシック" charset="0"/>
              </a:defRPr>
            </a:lvl9pPr>
          </a:lstStyle>
          <a:p>
            <a:pPr eaLnBrk="1" hangingPunct="1"/>
            <a:fld id="{B5C44AE7-99F5-7C42-9910-CDD36BB229D4}" type="slidenum">
              <a:rPr lang="en-GB" sz="1500">
                <a:solidFill>
                  <a:srgbClr val="FFFFFF"/>
                </a:solidFill>
              </a:rPr>
              <a:pPr eaLnBrk="1" hangingPunct="1"/>
              <a:t>8</a:t>
            </a:fld>
            <a:endParaRPr lang="en-GB" sz="1500">
              <a:solidFill>
                <a:srgbClr val="FFFFFF"/>
              </a:solidFill>
            </a:endParaRPr>
          </a:p>
        </p:txBody>
      </p:sp>
      <p:pic>
        <p:nvPicPr>
          <p:cNvPr id="32772" name="Picture 9" descr="CCyc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181200"/>
            <a:ext cx="10080625" cy="54352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2773" name="Rectangle 2"/>
          <p:cNvSpPr>
            <a:spLocks noGrp="1" noChangeArrowheads="1"/>
          </p:cNvSpPr>
          <p:nvPr>
            <p:ph type="title"/>
          </p:nvPr>
        </p:nvSpPr>
        <p:spPr/>
        <p:txBody>
          <a:bodyPr/>
          <a:lstStyle/>
          <a:p>
            <a:pPr eaLnBrk="1" hangingPunct="1"/>
            <a:r>
              <a:rPr lang="en-GB">
                <a:latin typeface="Arial" charset="0"/>
              </a:rPr>
              <a:t>The global carbon cycle for the 1990s</a:t>
            </a:r>
            <a:endParaRPr lang="en-US">
              <a:latin typeface="Arial" charset="0"/>
            </a:endParaRPr>
          </a:p>
        </p:txBody>
      </p:sp>
      <p:sp>
        <p:nvSpPr>
          <p:cNvPr id="32776" name="Text Box 7"/>
          <p:cNvSpPr txBox="1">
            <a:spLocks noChangeArrowheads="1"/>
          </p:cNvSpPr>
          <p:nvPr/>
        </p:nvSpPr>
        <p:spPr bwMode="auto">
          <a:xfrm>
            <a:off x="3829237" y="6255982"/>
            <a:ext cx="6251388" cy="404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00794" tIns="50397" rIns="100794" bIns="50397">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GB" sz="2000" dirty="0">
                <a:solidFill>
                  <a:srgbClr val="FFFFFF"/>
                </a:solidFill>
                <a:latin typeface="Arial" charset="0"/>
              </a:rPr>
              <a:t>Values from IPCC 2007. Units: </a:t>
            </a:r>
            <a:r>
              <a:rPr lang="en-GB" sz="2000" dirty="0" err="1">
                <a:solidFill>
                  <a:srgbClr val="FFFFFF"/>
                </a:solidFill>
                <a:latin typeface="Arial" charset="0"/>
              </a:rPr>
              <a:t>Gigatons</a:t>
            </a:r>
            <a:r>
              <a:rPr lang="en-GB" sz="2000" dirty="0">
                <a:solidFill>
                  <a:srgbClr val="FFFFFF"/>
                </a:solidFill>
                <a:latin typeface="Arial" charset="0"/>
              </a:rPr>
              <a:t> of carbon/ </a:t>
            </a:r>
            <a:r>
              <a:rPr lang="en-GB" sz="2000" dirty="0" err="1">
                <a:solidFill>
                  <a:srgbClr val="FFFFFF"/>
                </a:solidFill>
                <a:latin typeface="Arial" charset="0"/>
              </a:rPr>
              <a:t>yr</a:t>
            </a:r>
            <a:r>
              <a:rPr lang="en-GB" sz="2000" dirty="0">
                <a:solidFill>
                  <a:srgbClr val="FFFFFF"/>
                </a:solidFill>
                <a:latin typeface="Arial" charset="0"/>
              </a:rPr>
              <a:t> </a:t>
            </a:r>
            <a:endParaRPr lang="en-US" sz="2000" dirty="0">
              <a:solidFill>
                <a:srgbClr val="FFFFFF"/>
              </a:solidFill>
              <a:latin typeface="Arial" charset="0"/>
            </a:endParaRPr>
          </a:p>
        </p:txBody>
      </p:sp>
      <p:pic>
        <p:nvPicPr>
          <p:cNvPr id="2" name="Audio Recording 11 Jan 2021 at 15:41:48" descr="Audio Recording 11 Jan 2021 at 15:41:48">
            <a:hlinkClick r:id="" action="ppaction://media"/>
            <a:extLst>
              <a:ext uri="{FF2B5EF4-FFF2-40B4-BE49-F238E27FC236}">
                <a16:creationId xmlns:a16="http://schemas.microsoft.com/office/drawing/2014/main" id="{9282C8E2-8046-CC4A-9D2E-C17D05B1B4F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892899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5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charset="0"/>
                <a:ea typeface="ＭＳ Ｐゴシック" charset="0"/>
              </a:defRPr>
            </a:lvl1pPr>
            <a:lvl2pPr marL="818954" indent="-314982" eaLnBrk="0" hangingPunct="0">
              <a:defRPr sz="2600">
                <a:solidFill>
                  <a:schemeClr val="tx1"/>
                </a:solidFill>
                <a:latin typeface="Times New Roman" charset="0"/>
                <a:ea typeface="ＭＳ Ｐゴシック" charset="0"/>
              </a:defRPr>
            </a:lvl2pPr>
            <a:lvl3pPr marL="1259929" indent="-251986" eaLnBrk="0" hangingPunct="0">
              <a:defRPr sz="2600">
                <a:solidFill>
                  <a:schemeClr val="tx1"/>
                </a:solidFill>
                <a:latin typeface="Times New Roman" charset="0"/>
                <a:ea typeface="ＭＳ Ｐゴシック" charset="0"/>
              </a:defRPr>
            </a:lvl3pPr>
            <a:lvl4pPr marL="1763900" indent="-251986" eaLnBrk="0" hangingPunct="0">
              <a:defRPr sz="2600">
                <a:solidFill>
                  <a:schemeClr val="tx1"/>
                </a:solidFill>
                <a:latin typeface="Times New Roman" charset="0"/>
                <a:ea typeface="ＭＳ Ｐゴシック" charset="0"/>
              </a:defRPr>
            </a:lvl4pPr>
            <a:lvl5pPr marL="2267872" indent="-251986" eaLnBrk="0" hangingPunct="0">
              <a:defRPr sz="2600">
                <a:solidFill>
                  <a:schemeClr val="tx1"/>
                </a:solidFill>
                <a:latin typeface="Times New Roman" charset="0"/>
                <a:ea typeface="ＭＳ Ｐゴシック" charset="0"/>
              </a:defRPr>
            </a:lvl5pPr>
            <a:lvl6pPr marL="2771844" indent="-251986" eaLnBrk="0" fontAlgn="base" hangingPunct="0">
              <a:spcBef>
                <a:spcPct val="0"/>
              </a:spcBef>
              <a:spcAft>
                <a:spcPct val="0"/>
              </a:spcAft>
              <a:defRPr sz="2600">
                <a:solidFill>
                  <a:schemeClr val="tx1"/>
                </a:solidFill>
                <a:latin typeface="Times New Roman" charset="0"/>
                <a:ea typeface="ＭＳ Ｐゴシック" charset="0"/>
              </a:defRPr>
            </a:lvl6pPr>
            <a:lvl7pPr marL="3275815" indent="-251986" eaLnBrk="0" fontAlgn="base" hangingPunct="0">
              <a:spcBef>
                <a:spcPct val="0"/>
              </a:spcBef>
              <a:spcAft>
                <a:spcPct val="0"/>
              </a:spcAft>
              <a:defRPr sz="2600">
                <a:solidFill>
                  <a:schemeClr val="tx1"/>
                </a:solidFill>
                <a:latin typeface="Times New Roman" charset="0"/>
                <a:ea typeface="ＭＳ Ｐゴシック" charset="0"/>
              </a:defRPr>
            </a:lvl7pPr>
            <a:lvl8pPr marL="3779787" indent="-251986" eaLnBrk="0" fontAlgn="base" hangingPunct="0">
              <a:spcBef>
                <a:spcPct val="0"/>
              </a:spcBef>
              <a:spcAft>
                <a:spcPct val="0"/>
              </a:spcAft>
              <a:defRPr sz="2600">
                <a:solidFill>
                  <a:schemeClr val="tx1"/>
                </a:solidFill>
                <a:latin typeface="Times New Roman" charset="0"/>
                <a:ea typeface="ＭＳ Ｐゴシック" charset="0"/>
              </a:defRPr>
            </a:lvl8pPr>
            <a:lvl9pPr marL="4283758" indent="-251986" eaLnBrk="0" fontAlgn="base" hangingPunct="0">
              <a:spcBef>
                <a:spcPct val="0"/>
              </a:spcBef>
              <a:spcAft>
                <a:spcPct val="0"/>
              </a:spcAft>
              <a:defRPr sz="2600">
                <a:solidFill>
                  <a:schemeClr val="tx1"/>
                </a:solidFill>
                <a:latin typeface="Times New Roman" charset="0"/>
                <a:ea typeface="ＭＳ Ｐゴシック" charset="0"/>
              </a:defRPr>
            </a:lvl9pPr>
          </a:lstStyle>
          <a:p>
            <a:pPr eaLnBrk="1" hangingPunct="1"/>
            <a:r>
              <a:rPr lang="en-GB" sz="1300">
                <a:solidFill>
                  <a:srgbClr val="BBE0E3"/>
                </a:solidFill>
              </a:rPr>
              <a:t>User Consultation Meeting, Lisbon, Portugal, 20-21 January 2009      </a:t>
            </a:r>
            <a:r>
              <a:rPr lang="en-GB" b="1">
                <a:solidFill>
                  <a:srgbClr val="BBE0E3"/>
                </a:solidFill>
              </a:rPr>
              <a:t>biomass</a:t>
            </a:r>
          </a:p>
        </p:txBody>
      </p:sp>
      <p:sp>
        <p:nvSpPr>
          <p:cNvPr id="33795" name="Slide Number Placeholder 4"/>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charset="0"/>
                <a:ea typeface="ＭＳ Ｐゴシック" charset="0"/>
              </a:defRPr>
            </a:lvl1pPr>
            <a:lvl2pPr marL="818954" indent="-314982" eaLnBrk="0" hangingPunct="0">
              <a:defRPr sz="2600">
                <a:solidFill>
                  <a:schemeClr val="tx1"/>
                </a:solidFill>
                <a:latin typeface="Times New Roman" charset="0"/>
                <a:ea typeface="ＭＳ Ｐゴシック" charset="0"/>
              </a:defRPr>
            </a:lvl2pPr>
            <a:lvl3pPr marL="1259929" indent="-251986" eaLnBrk="0" hangingPunct="0">
              <a:defRPr sz="2600">
                <a:solidFill>
                  <a:schemeClr val="tx1"/>
                </a:solidFill>
                <a:latin typeface="Times New Roman" charset="0"/>
                <a:ea typeface="ＭＳ Ｐゴシック" charset="0"/>
              </a:defRPr>
            </a:lvl3pPr>
            <a:lvl4pPr marL="1763900" indent="-251986" eaLnBrk="0" hangingPunct="0">
              <a:defRPr sz="2600">
                <a:solidFill>
                  <a:schemeClr val="tx1"/>
                </a:solidFill>
                <a:latin typeface="Times New Roman" charset="0"/>
                <a:ea typeface="ＭＳ Ｐゴシック" charset="0"/>
              </a:defRPr>
            </a:lvl4pPr>
            <a:lvl5pPr marL="2267872" indent="-251986" eaLnBrk="0" hangingPunct="0">
              <a:defRPr sz="2600">
                <a:solidFill>
                  <a:schemeClr val="tx1"/>
                </a:solidFill>
                <a:latin typeface="Times New Roman" charset="0"/>
                <a:ea typeface="ＭＳ Ｐゴシック" charset="0"/>
              </a:defRPr>
            </a:lvl5pPr>
            <a:lvl6pPr marL="2771844" indent="-251986" eaLnBrk="0" fontAlgn="base" hangingPunct="0">
              <a:spcBef>
                <a:spcPct val="0"/>
              </a:spcBef>
              <a:spcAft>
                <a:spcPct val="0"/>
              </a:spcAft>
              <a:defRPr sz="2600">
                <a:solidFill>
                  <a:schemeClr val="tx1"/>
                </a:solidFill>
                <a:latin typeface="Times New Roman" charset="0"/>
                <a:ea typeface="ＭＳ Ｐゴシック" charset="0"/>
              </a:defRPr>
            </a:lvl6pPr>
            <a:lvl7pPr marL="3275815" indent="-251986" eaLnBrk="0" fontAlgn="base" hangingPunct="0">
              <a:spcBef>
                <a:spcPct val="0"/>
              </a:spcBef>
              <a:spcAft>
                <a:spcPct val="0"/>
              </a:spcAft>
              <a:defRPr sz="2600">
                <a:solidFill>
                  <a:schemeClr val="tx1"/>
                </a:solidFill>
                <a:latin typeface="Times New Roman" charset="0"/>
                <a:ea typeface="ＭＳ Ｐゴシック" charset="0"/>
              </a:defRPr>
            </a:lvl7pPr>
            <a:lvl8pPr marL="3779787" indent="-251986" eaLnBrk="0" fontAlgn="base" hangingPunct="0">
              <a:spcBef>
                <a:spcPct val="0"/>
              </a:spcBef>
              <a:spcAft>
                <a:spcPct val="0"/>
              </a:spcAft>
              <a:defRPr sz="2600">
                <a:solidFill>
                  <a:schemeClr val="tx1"/>
                </a:solidFill>
                <a:latin typeface="Times New Roman" charset="0"/>
                <a:ea typeface="ＭＳ Ｐゴシック" charset="0"/>
              </a:defRPr>
            </a:lvl8pPr>
            <a:lvl9pPr marL="4283758" indent="-251986" eaLnBrk="0" fontAlgn="base" hangingPunct="0">
              <a:spcBef>
                <a:spcPct val="0"/>
              </a:spcBef>
              <a:spcAft>
                <a:spcPct val="0"/>
              </a:spcAft>
              <a:defRPr sz="2600">
                <a:solidFill>
                  <a:schemeClr val="tx1"/>
                </a:solidFill>
                <a:latin typeface="Times New Roman" charset="0"/>
                <a:ea typeface="ＭＳ Ｐゴシック" charset="0"/>
              </a:defRPr>
            </a:lvl9pPr>
          </a:lstStyle>
          <a:p>
            <a:pPr eaLnBrk="1" hangingPunct="1"/>
            <a:fld id="{CD1FCD3B-93E5-4247-95F4-0C923C994C5B}" type="slidenum">
              <a:rPr lang="en-GB" sz="1500">
                <a:solidFill>
                  <a:srgbClr val="FFFFFF"/>
                </a:solidFill>
              </a:rPr>
              <a:pPr eaLnBrk="1" hangingPunct="1"/>
              <a:t>9</a:t>
            </a:fld>
            <a:endParaRPr lang="en-GB" sz="1500">
              <a:solidFill>
                <a:srgbClr val="FFFFFF"/>
              </a:solidFill>
            </a:endParaRPr>
          </a:p>
        </p:txBody>
      </p:sp>
      <p:sp>
        <p:nvSpPr>
          <p:cNvPr id="578597" name="Rectangle 37"/>
          <p:cNvSpPr>
            <a:spLocks noChangeArrowheads="1"/>
          </p:cNvSpPr>
          <p:nvPr/>
        </p:nvSpPr>
        <p:spPr bwMode="auto">
          <a:xfrm>
            <a:off x="5514592" y="1543434"/>
            <a:ext cx="1589099" cy="1111203"/>
          </a:xfrm>
          <a:prstGeom prst="rect">
            <a:avLst/>
          </a:prstGeom>
          <a:solidFill>
            <a:srgbClr val="00FF00"/>
          </a:solidFill>
          <a:ln w="9525">
            <a:solidFill>
              <a:schemeClr val="tx1"/>
            </a:solidFill>
            <a:miter lim="800000"/>
            <a:headEnd/>
            <a:tailEnd/>
          </a:ln>
        </p:spPr>
        <p:txBody>
          <a:bodyPr wrap="none" lIns="100794" tIns="50397" rIns="100794" bIns="50397" anchor="ctr"/>
          <a:lstStyle/>
          <a:p>
            <a:pPr algn="ctr">
              <a:spcBef>
                <a:spcPct val="20000"/>
              </a:spcBef>
            </a:pPr>
            <a:br>
              <a:rPr lang="en-GB" sz="1800" b="1"/>
            </a:br>
            <a:r>
              <a:rPr lang="en-GB" sz="1800" b="1"/>
              <a:t>High</a:t>
            </a:r>
          </a:p>
          <a:p>
            <a:pPr algn="ctr"/>
            <a:endParaRPr lang="en-GB" sz="1800" b="1"/>
          </a:p>
          <a:p>
            <a:pPr algn="ctr"/>
            <a:r>
              <a:rPr lang="en-GB" sz="1800" b="1"/>
              <a:t>Residual land </a:t>
            </a:r>
            <a:br>
              <a:rPr lang="en-GB" sz="1800" b="1"/>
            </a:br>
            <a:r>
              <a:rPr lang="en-GB" sz="1800" b="1"/>
              <a:t>sink</a:t>
            </a:r>
          </a:p>
          <a:p>
            <a:pPr algn="ctr"/>
            <a:endParaRPr lang="en-GB" sz="2000"/>
          </a:p>
        </p:txBody>
      </p:sp>
      <p:grpSp>
        <p:nvGrpSpPr>
          <p:cNvPr id="2" name="Group 23"/>
          <p:cNvGrpSpPr>
            <a:grpSpLocks/>
          </p:cNvGrpSpPr>
          <p:nvPr/>
        </p:nvGrpSpPr>
        <p:grpSpPr bwMode="auto">
          <a:xfrm>
            <a:off x="5514592" y="1543434"/>
            <a:ext cx="1589099" cy="1825172"/>
            <a:chOff x="3151" y="882"/>
            <a:chExt cx="908" cy="1043"/>
          </a:xfrm>
        </p:grpSpPr>
        <p:sp>
          <p:nvSpPr>
            <p:cNvPr id="33841" name="Rectangle 24"/>
            <p:cNvSpPr>
              <a:spLocks noChangeArrowheads="1"/>
            </p:cNvSpPr>
            <p:nvPr/>
          </p:nvSpPr>
          <p:spPr bwMode="auto">
            <a:xfrm>
              <a:off x="3151" y="882"/>
              <a:ext cx="908" cy="6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br>
                <a:rPr lang="en-GB" sz="1800" b="1" dirty="0"/>
              </a:br>
              <a:endParaRPr lang="en-GB" sz="1800" b="1" dirty="0"/>
            </a:p>
            <a:p>
              <a:pPr algn="ctr"/>
              <a:endParaRPr lang="en-GB" sz="1800" b="1" dirty="0"/>
            </a:p>
            <a:p>
              <a:pPr algn="ctr"/>
              <a:r>
                <a:rPr lang="en-GB" sz="1800" b="1" dirty="0"/>
                <a:t>Residual land </a:t>
              </a:r>
              <a:br>
                <a:rPr lang="en-GB" sz="1800" b="1" dirty="0"/>
              </a:br>
              <a:r>
                <a:rPr lang="en-GB" sz="1800" b="1" dirty="0"/>
                <a:t>sink</a:t>
              </a:r>
            </a:p>
            <a:p>
              <a:pPr algn="ctr"/>
              <a:endParaRPr lang="en-GB" sz="2000" dirty="0"/>
            </a:p>
          </p:txBody>
        </p:sp>
        <p:sp>
          <p:nvSpPr>
            <p:cNvPr id="33842" name="Rectangle 25"/>
            <p:cNvSpPr>
              <a:spLocks noChangeArrowheads="1"/>
            </p:cNvSpPr>
            <p:nvPr/>
          </p:nvSpPr>
          <p:spPr bwMode="auto">
            <a:xfrm>
              <a:off x="3151" y="1517"/>
              <a:ext cx="908" cy="408"/>
            </a:xfrm>
            <a:prstGeom prst="rect">
              <a:avLst/>
            </a:prstGeom>
            <a:solidFill>
              <a:srgbClr val="00FF00"/>
            </a:solidFill>
            <a:ln w="9525">
              <a:solidFill>
                <a:schemeClr val="tx1"/>
              </a:solidFill>
              <a:miter lim="800000"/>
              <a:headEnd/>
              <a:tailEnd/>
            </a:ln>
          </p:spPr>
          <p:txBody>
            <a:bodyPr wrap="none" anchor="ctr"/>
            <a:lstStyle/>
            <a:p>
              <a:pPr algn="ctr"/>
              <a:r>
                <a:rPr lang="en-GB" sz="1800" b="1"/>
                <a:t>Low</a:t>
              </a:r>
            </a:p>
          </p:txBody>
        </p:sp>
      </p:grpSp>
      <p:grpSp>
        <p:nvGrpSpPr>
          <p:cNvPr id="33798" name="Group 2"/>
          <p:cNvGrpSpPr>
            <a:grpSpLocks/>
          </p:cNvGrpSpPr>
          <p:nvPr/>
        </p:nvGrpSpPr>
        <p:grpSpPr bwMode="auto">
          <a:xfrm>
            <a:off x="1149822" y="1462938"/>
            <a:ext cx="6905928" cy="4525305"/>
            <a:chOff x="476" y="935"/>
            <a:chExt cx="3946" cy="2586"/>
          </a:xfrm>
        </p:grpSpPr>
        <p:sp>
          <p:nvSpPr>
            <p:cNvPr id="33829" name="Line 3"/>
            <p:cNvSpPr>
              <a:spLocks noChangeShapeType="1"/>
            </p:cNvSpPr>
            <p:nvPr/>
          </p:nvSpPr>
          <p:spPr bwMode="auto">
            <a:xfrm>
              <a:off x="884" y="3521"/>
              <a:ext cx="353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3830" name="Line 4"/>
            <p:cNvSpPr>
              <a:spLocks noChangeShapeType="1"/>
            </p:cNvSpPr>
            <p:nvPr/>
          </p:nvSpPr>
          <p:spPr bwMode="auto">
            <a:xfrm>
              <a:off x="884" y="935"/>
              <a:ext cx="0" cy="258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3831" name="Text Box 5"/>
            <p:cNvSpPr txBox="1">
              <a:spLocks noChangeArrowheads="1"/>
            </p:cNvSpPr>
            <p:nvPr/>
          </p:nvSpPr>
          <p:spPr bwMode="auto">
            <a:xfrm>
              <a:off x="476" y="935"/>
              <a:ext cx="272" cy="23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r" eaLnBrk="1" hangingPunct="1">
                <a:spcBef>
                  <a:spcPct val="50000"/>
                </a:spcBef>
              </a:pPr>
              <a:r>
                <a:rPr lang="en-GB" sz="1300">
                  <a:solidFill>
                    <a:srgbClr val="000000"/>
                  </a:solidFill>
                  <a:latin typeface="Arial" charset="0"/>
                </a:rPr>
                <a:t>9</a:t>
              </a:r>
            </a:p>
            <a:p>
              <a:pPr algn="r" eaLnBrk="1" hangingPunct="1">
                <a:spcBef>
                  <a:spcPct val="50000"/>
                </a:spcBef>
              </a:pPr>
              <a:endParaRPr lang="en-GB" sz="800">
                <a:solidFill>
                  <a:srgbClr val="000000"/>
                </a:solidFill>
                <a:latin typeface="Arial" charset="0"/>
              </a:endParaRPr>
            </a:p>
            <a:p>
              <a:pPr algn="r" eaLnBrk="1" hangingPunct="1">
                <a:spcBef>
                  <a:spcPct val="50000"/>
                </a:spcBef>
              </a:pPr>
              <a:r>
                <a:rPr lang="en-GB" sz="1300">
                  <a:solidFill>
                    <a:srgbClr val="000000"/>
                  </a:solidFill>
                  <a:latin typeface="Arial" charset="0"/>
                </a:rPr>
                <a:t>8</a:t>
              </a:r>
            </a:p>
            <a:p>
              <a:pPr algn="r" eaLnBrk="1" hangingPunct="1">
                <a:spcBef>
                  <a:spcPct val="50000"/>
                </a:spcBef>
              </a:pPr>
              <a:endParaRPr lang="en-GB" sz="800">
                <a:solidFill>
                  <a:srgbClr val="000000"/>
                </a:solidFill>
                <a:latin typeface="Arial" charset="0"/>
              </a:endParaRPr>
            </a:p>
            <a:p>
              <a:pPr algn="r" eaLnBrk="1" hangingPunct="1">
                <a:spcBef>
                  <a:spcPct val="50000"/>
                </a:spcBef>
              </a:pPr>
              <a:r>
                <a:rPr lang="en-GB" sz="1300">
                  <a:solidFill>
                    <a:srgbClr val="000000"/>
                  </a:solidFill>
                  <a:latin typeface="Arial" charset="0"/>
                </a:rPr>
                <a:t>7</a:t>
              </a:r>
            </a:p>
            <a:p>
              <a:pPr algn="r" eaLnBrk="1" hangingPunct="1">
                <a:spcBef>
                  <a:spcPct val="50000"/>
                </a:spcBef>
              </a:pPr>
              <a:endParaRPr lang="en-GB" sz="1000">
                <a:solidFill>
                  <a:srgbClr val="000000"/>
                </a:solidFill>
                <a:latin typeface="Arial" charset="0"/>
              </a:endParaRPr>
            </a:p>
            <a:p>
              <a:pPr algn="r" eaLnBrk="1" hangingPunct="1">
                <a:spcBef>
                  <a:spcPct val="50000"/>
                </a:spcBef>
              </a:pPr>
              <a:r>
                <a:rPr lang="en-GB" sz="1300">
                  <a:solidFill>
                    <a:srgbClr val="000000"/>
                  </a:solidFill>
                  <a:latin typeface="Arial" charset="0"/>
                </a:rPr>
                <a:t>6</a:t>
              </a:r>
            </a:p>
            <a:p>
              <a:pPr algn="r" eaLnBrk="1" hangingPunct="1">
                <a:spcBef>
                  <a:spcPct val="50000"/>
                </a:spcBef>
              </a:pPr>
              <a:endParaRPr lang="en-GB" sz="900">
                <a:solidFill>
                  <a:srgbClr val="000000"/>
                </a:solidFill>
                <a:latin typeface="Arial" charset="0"/>
              </a:endParaRPr>
            </a:p>
            <a:p>
              <a:pPr algn="r" eaLnBrk="1" hangingPunct="1">
                <a:spcBef>
                  <a:spcPct val="50000"/>
                </a:spcBef>
              </a:pPr>
              <a:r>
                <a:rPr lang="en-GB" sz="1300">
                  <a:solidFill>
                    <a:srgbClr val="000000"/>
                  </a:solidFill>
                  <a:latin typeface="Arial" charset="0"/>
                </a:rPr>
                <a:t>5</a:t>
              </a:r>
            </a:p>
            <a:p>
              <a:pPr algn="r" eaLnBrk="1" hangingPunct="1">
                <a:spcBef>
                  <a:spcPct val="50000"/>
                </a:spcBef>
              </a:pPr>
              <a:endParaRPr lang="en-GB" sz="800">
                <a:solidFill>
                  <a:srgbClr val="000000"/>
                </a:solidFill>
                <a:latin typeface="Arial" charset="0"/>
              </a:endParaRPr>
            </a:p>
            <a:p>
              <a:pPr algn="r" eaLnBrk="1" hangingPunct="1">
                <a:spcBef>
                  <a:spcPct val="50000"/>
                </a:spcBef>
              </a:pPr>
              <a:r>
                <a:rPr lang="en-GB" sz="1300">
                  <a:solidFill>
                    <a:srgbClr val="000000"/>
                  </a:solidFill>
                  <a:latin typeface="Arial" charset="0"/>
                </a:rPr>
                <a:t>4</a:t>
              </a:r>
            </a:p>
            <a:p>
              <a:pPr algn="r" eaLnBrk="1" hangingPunct="1">
                <a:spcBef>
                  <a:spcPct val="50000"/>
                </a:spcBef>
              </a:pPr>
              <a:endParaRPr lang="en-GB" sz="900">
                <a:solidFill>
                  <a:srgbClr val="000000"/>
                </a:solidFill>
                <a:latin typeface="Arial" charset="0"/>
              </a:endParaRPr>
            </a:p>
            <a:p>
              <a:pPr algn="r" eaLnBrk="1" hangingPunct="1">
                <a:spcBef>
                  <a:spcPct val="50000"/>
                </a:spcBef>
              </a:pPr>
              <a:r>
                <a:rPr lang="en-GB" sz="1300">
                  <a:solidFill>
                    <a:srgbClr val="000000"/>
                  </a:solidFill>
                  <a:latin typeface="Arial" charset="0"/>
                </a:rPr>
                <a:t>3</a:t>
              </a:r>
            </a:p>
            <a:p>
              <a:pPr algn="r" eaLnBrk="1" hangingPunct="1">
                <a:spcBef>
                  <a:spcPct val="50000"/>
                </a:spcBef>
              </a:pPr>
              <a:endParaRPr lang="en-GB" sz="900">
                <a:solidFill>
                  <a:srgbClr val="000000"/>
                </a:solidFill>
                <a:latin typeface="Arial" charset="0"/>
              </a:endParaRPr>
            </a:p>
            <a:p>
              <a:pPr algn="r" eaLnBrk="1" hangingPunct="1">
                <a:spcBef>
                  <a:spcPct val="50000"/>
                </a:spcBef>
              </a:pPr>
              <a:r>
                <a:rPr lang="en-GB" sz="1300">
                  <a:solidFill>
                    <a:srgbClr val="000000"/>
                  </a:solidFill>
                  <a:latin typeface="Arial" charset="0"/>
                </a:rPr>
                <a:t>2</a:t>
              </a:r>
            </a:p>
            <a:p>
              <a:pPr algn="r" eaLnBrk="1" hangingPunct="1">
                <a:spcBef>
                  <a:spcPct val="50000"/>
                </a:spcBef>
              </a:pPr>
              <a:endParaRPr lang="en-GB" sz="1100">
                <a:solidFill>
                  <a:srgbClr val="000000"/>
                </a:solidFill>
                <a:latin typeface="Arial" charset="0"/>
              </a:endParaRPr>
            </a:p>
            <a:p>
              <a:pPr algn="r" eaLnBrk="1" hangingPunct="1">
                <a:spcBef>
                  <a:spcPct val="50000"/>
                </a:spcBef>
              </a:pPr>
              <a:r>
                <a:rPr lang="en-GB" sz="1300">
                  <a:solidFill>
                    <a:srgbClr val="000000"/>
                  </a:solidFill>
                  <a:latin typeface="Arial" charset="0"/>
                </a:rPr>
                <a:t>1</a:t>
              </a:r>
            </a:p>
          </p:txBody>
        </p:sp>
        <p:sp>
          <p:nvSpPr>
            <p:cNvPr id="33832" name="Line 6"/>
            <p:cNvSpPr>
              <a:spLocks noChangeShapeType="1"/>
            </p:cNvSpPr>
            <p:nvPr/>
          </p:nvSpPr>
          <p:spPr bwMode="auto">
            <a:xfrm>
              <a:off x="793" y="1026"/>
              <a:ext cx="91"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3833" name="Line 7"/>
            <p:cNvSpPr>
              <a:spLocks noChangeShapeType="1"/>
            </p:cNvSpPr>
            <p:nvPr/>
          </p:nvSpPr>
          <p:spPr bwMode="auto">
            <a:xfrm>
              <a:off x="793" y="1298"/>
              <a:ext cx="91"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3834" name="Line 8"/>
            <p:cNvSpPr>
              <a:spLocks noChangeShapeType="1"/>
            </p:cNvSpPr>
            <p:nvPr/>
          </p:nvSpPr>
          <p:spPr bwMode="auto">
            <a:xfrm>
              <a:off x="793" y="1570"/>
              <a:ext cx="91"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3835" name="Line 9"/>
            <p:cNvSpPr>
              <a:spLocks noChangeShapeType="1"/>
            </p:cNvSpPr>
            <p:nvPr/>
          </p:nvSpPr>
          <p:spPr bwMode="auto">
            <a:xfrm>
              <a:off x="793" y="1888"/>
              <a:ext cx="91"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3836" name="Line 10"/>
            <p:cNvSpPr>
              <a:spLocks noChangeShapeType="1"/>
            </p:cNvSpPr>
            <p:nvPr/>
          </p:nvSpPr>
          <p:spPr bwMode="auto">
            <a:xfrm>
              <a:off x="793" y="2160"/>
              <a:ext cx="91"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3837" name="Line 11"/>
            <p:cNvSpPr>
              <a:spLocks noChangeShapeType="1"/>
            </p:cNvSpPr>
            <p:nvPr/>
          </p:nvSpPr>
          <p:spPr bwMode="auto">
            <a:xfrm>
              <a:off x="793" y="2432"/>
              <a:ext cx="91"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3838" name="Line 12"/>
            <p:cNvSpPr>
              <a:spLocks noChangeShapeType="1"/>
            </p:cNvSpPr>
            <p:nvPr/>
          </p:nvSpPr>
          <p:spPr bwMode="auto">
            <a:xfrm>
              <a:off x="793" y="2750"/>
              <a:ext cx="91"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3839" name="Line 13"/>
            <p:cNvSpPr>
              <a:spLocks noChangeShapeType="1"/>
            </p:cNvSpPr>
            <p:nvPr/>
          </p:nvSpPr>
          <p:spPr bwMode="auto">
            <a:xfrm>
              <a:off x="793" y="3022"/>
              <a:ext cx="91"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3840" name="Line 14"/>
            <p:cNvSpPr>
              <a:spLocks noChangeShapeType="1"/>
            </p:cNvSpPr>
            <p:nvPr/>
          </p:nvSpPr>
          <p:spPr bwMode="auto">
            <a:xfrm>
              <a:off x="793" y="3339"/>
              <a:ext cx="91"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sp>
        <p:nvSpPr>
          <p:cNvPr id="33799" name="Text Box 15"/>
          <p:cNvSpPr txBox="1">
            <a:spLocks noChangeArrowheads="1"/>
          </p:cNvSpPr>
          <p:nvPr/>
        </p:nvSpPr>
        <p:spPr bwMode="auto">
          <a:xfrm>
            <a:off x="2598912" y="6031991"/>
            <a:ext cx="2096630" cy="6778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0794" tIns="50397" rIns="100794" bIns="50397">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spcBef>
                <a:spcPct val="50000"/>
              </a:spcBef>
            </a:pPr>
            <a:r>
              <a:rPr lang="en-GB" sz="2000" b="1">
                <a:solidFill>
                  <a:srgbClr val="000000"/>
                </a:solidFill>
                <a:latin typeface="Arial" charset="0"/>
              </a:rPr>
              <a:t>AnthropogenicSources</a:t>
            </a:r>
          </a:p>
        </p:txBody>
      </p:sp>
      <p:sp>
        <p:nvSpPr>
          <p:cNvPr id="33800" name="Text Box 16"/>
          <p:cNvSpPr txBox="1">
            <a:spLocks noChangeArrowheads="1"/>
          </p:cNvSpPr>
          <p:nvPr/>
        </p:nvSpPr>
        <p:spPr bwMode="auto">
          <a:xfrm>
            <a:off x="5057814" y="6066990"/>
            <a:ext cx="2660165" cy="404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0794" tIns="50397" rIns="100794" bIns="50397">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pPr>
            <a:r>
              <a:rPr lang="en-GB" sz="2000" b="1">
                <a:solidFill>
                  <a:srgbClr val="000000"/>
                </a:solidFill>
                <a:latin typeface="Arial" charset="0"/>
              </a:rPr>
              <a:t>Changes in C pools</a:t>
            </a:r>
          </a:p>
        </p:txBody>
      </p:sp>
      <p:sp>
        <p:nvSpPr>
          <p:cNvPr id="33801" name="Rectangle 17"/>
          <p:cNvSpPr>
            <a:spLocks noChangeArrowheads="1"/>
          </p:cNvSpPr>
          <p:nvPr/>
        </p:nvSpPr>
        <p:spPr bwMode="auto">
          <a:xfrm>
            <a:off x="2896431" y="2892627"/>
            <a:ext cx="1585598" cy="3095616"/>
          </a:xfrm>
          <a:prstGeom prst="rect">
            <a:avLst/>
          </a:prstGeom>
          <a:solidFill>
            <a:srgbClr val="C0C0C0"/>
          </a:solidFill>
          <a:ln w="9525">
            <a:solidFill>
              <a:schemeClr val="tx1"/>
            </a:solidFill>
            <a:miter lim="800000"/>
            <a:headEnd/>
            <a:tailEnd/>
          </a:ln>
        </p:spPr>
        <p:txBody>
          <a:bodyPr wrap="none" lIns="100794" tIns="50397" rIns="100794" bIns="50397" anchor="ctr"/>
          <a:lstStyle/>
          <a:p>
            <a:pPr algn="ctr"/>
            <a:r>
              <a:rPr lang="en-GB" sz="1800" b="1"/>
              <a:t>Fossil fuel</a:t>
            </a:r>
            <a:br>
              <a:rPr lang="en-GB" sz="1800" b="1"/>
            </a:br>
            <a:r>
              <a:rPr lang="en-GB" sz="1800" b="1"/>
              <a:t>emissions</a:t>
            </a:r>
          </a:p>
        </p:txBody>
      </p:sp>
      <p:grpSp>
        <p:nvGrpSpPr>
          <p:cNvPr id="4" name="Group 18"/>
          <p:cNvGrpSpPr>
            <a:grpSpLocks/>
          </p:cNvGrpSpPr>
          <p:nvPr/>
        </p:nvGrpSpPr>
        <p:grpSpPr bwMode="auto">
          <a:xfrm>
            <a:off x="2896431" y="1711427"/>
            <a:ext cx="1583848" cy="1181200"/>
            <a:chOff x="1655" y="978"/>
            <a:chExt cx="905" cy="675"/>
          </a:xfrm>
        </p:grpSpPr>
        <p:sp>
          <p:nvSpPr>
            <p:cNvPr id="33827" name="Rectangle 19"/>
            <p:cNvSpPr>
              <a:spLocks noChangeArrowheads="1"/>
            </p:cNvSpPr>
            <p:nvPr/>
          </p:nvSpPr>
          <p:spPr bwMode="auto">
            <a:xfrm>
              <a:off x="1655" y="1517"/>
              <a:ext cx="905" cy="136"/>
            </a:xfrm>
            <a:prstGeom prst="rect">
              <a:avLst/>
            </a:prstGeom>
            <a:solidFill>
              <a:srgbClr val="00FF00"/>
            </a:solidFill>
            <a:ln w="9525">
              <a:solidFill>
                <a:schemeClr val="tx1"/>
              </a:solidFill>
              <a:miter lim="800000"/>
              <a:headEnd/>
              <a:tailEnd/>
            </a:ln>
          </p:spPr>
          <p:txBody>
            <a:bodyPr wrap="none" anchor="ctr"/>
            <a:lstStyle/>
            <a:p>
              <a:pPr algn="ctr"/>
              <a:r>
                <a:rPr lang="en-GB" sz="1800" b="1"/>
                <a:t>Low</a:t>
              </a:r>
            </a:p>
          </p:txBody>
        </p:sp>
        <p:sp>
          <p:nvSpPr>
            <p:cNvPr id="33828" name="Rectangle 20"/>
            <p:cNvSpPr>
              <a:spLocks noChangeArrowheads="1"/>
            </p:cNvSpPr>
            <p:nvPr/>
          </p:nvSpPr>
          <p:spPr bwMode="auto">
            <a:xfrm>
              <a:off x="1687" y="978"/>
              <a:ext cx="841" cy="6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r>
                <a:rPr lang="en-GB" sz="1800" b="1"/>
                <a:t>Land use </a:t>
              </a:r>
              <a:br>
                <a:rPr lang="en-GB" sz="1800" b="1"/>
              </a:br>
              <a:r>
                <a:rPr lang="en-GB" sz="1800" b="1"/>
                <a:t>change flux</a:t>
              </a:r>
            </a:p>
          </p:txBody>
        </p:sp>
      </p:grpSp>
      <p:sp>
        <p:nvSpPr>
          <p:cNvPr id="33803" name="Rectangle 21"/>
          <p:cNvSpPr>
            <a:spLocks noChangeArrowheads="1"/>
          </p:cNvSpPr>
          <p:nvPr/>
        </p:nvSpPr>
        <p:spPr bwMode="auto">
          <a:xfrm>
            <a:off x="5514592" y="4639051"/>
            <a:ext cx="1589099" cy="1349191"/>
          </a:xfrm>
          <a:prstGeom prst="rect">
            <a:avLst/>
          </a:prstGeom>
          <a:solidFill>
            <a:schemeClr val="bg1"/>
          </a:solidFill>
          <a:ln w="9525">
            <a:solidFill>
              <a:schemeClr val="tx1"/>
            </a:solidFill>
            <a:miter lim="800000"/>
            <a:headEnd/>
            <a:tailEnd/>
          </a:ln>
        </p:spPr>
        <p:txBody>
          <a:bodyPr wrap="none" lIns="100794" tIns="50397" rIns="100794" bIns="50397" anchor="ctr"/>
          <a:lstStyle/>
          <a:p>
            <a:pPr algn="ctr"/>
            <a:r>
              <a:rPr lang="en-GB" sz="1800" b="1"/>
              <a:t>Atmospheric </a:t>
            </a:r>
            <a:br>
              <a:rPr lang="en-GB" sz="1800" b="1"/>
            </a:br>
            <a:r>
              <a:rPr lang="en-GB" sz="1800" b="1"/>
              <a:t>increase</a:t>
            </a:r>
            <a:endParaRPr lang="en-GB" sz="1800"/>
          </a:p>
        </p:txBody>
      </p:sp>
      <p:sp>
        <p:nvSpPr>
          <p:cNvPr id="33804" name="Rectangle 22"/>
          <p:cNvSpPr>
            <a:spLocks noChangeArrowheads="1"/>
          </p:cNvSpPr>
          <p:nvPr/>
        </p:nvSpPr>
        <p:spPr bwMode="auto">
          <a:xfrm>
            <a:off x="5514592" y="3368606"/>
            <a:ext cx="1589099" cy="1270445"/>
          </a:xfrm>
          <a:prstGeom prst="rect">
            <a:avLst/>
          </a:prstGeom>
          <a:solidFill>
            <a:srgbClr val="99CCFF"/>
          </a:solidFill>
          <a:ln w="9525">
            <a:solidFill>
              <a:schemeClr val="tx1"/>
            </a:solidFill>
            <a:miter lim="800000"/>
            <a:headEnd/>
            <a:tailEnd/>
          </a:ln>
        </p:spPr>
        <p:txBody>
          <a:bodyPr wrap="none" lIns="100794" tIns="50397" rIns="100794" bIns="50397" anchor="ctr"/>
          <a:lstStyle/>
          <a:p>
            <a:pPr algn="ctr"/>
            <a:r>
              <a:rPr lang="en-GB" sz="1800" b="1"/>
              <a:t>Net ocean </a:t>
            </a:r>
          </a:p>
          <a:p>
            <a:pPr algn="ctr"/>
            <a:r>
              <a:rPr lang="en-GB" sz="1800" b="1"/>
              <a:t>sink</a:t>
            </a:r>
          </a:p>
        </p:txBody>
      </p:sp>
      <p:sp>
        <p:nvSpPr>
          <p:cNvPr id="33805" name="Text Box 26"/>
          <p:cNvSpPr txBox="1">
            <a:spLocks noChangeArrowheads="1"/>
          </p:cNvSpPr>
          <p:nvPr/>
        </p:nvSpPr>
        <p:spPr bwMode="auto">
          <a:xfrm rot="-5400000">
            <a:off x="225852" y="3617073"/>
            <a:ext cx="1667679" cy="404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0794" tIns="50397" rIns="100794" bIns="50397">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spcBef>
                <a:spcPct val="50000"/>
              </a:spcBef>
            </a:pPr>
            <a:r>
              <a:rPr lang="en-GB" sz="2000" b="1">
                <a:solidFill>
                  <a:srgbClr val="000000"/>
                </a:solidFill>
                <a:latin typeface="Arial" charset="0"/>
              </a:rPr>
              <a:t>GtC/year</a:t>
            </a:r>
          </a:p>
        </p:txBody>
      </p:sp>
      <p:grpSp>
        <p:nvGrpSpPr>
          <p:cNvPr id="33806" name="Group 27"/>
          <p:cNvGrpSpPr>
            <a:grpSpLocks/>
          </p:cNvGrpSpPr>
          <p:nvPr/>
        </p:nvGrpSpPr>
        <p:grpSpPr bwMode="auto">
          <a:xfrm>
            <a:off x="-40252" y="6716212"/>
            <a:ext cx="10120878" cy="873213"/>
            <a:chOff x="0" y="3833"/>
            <a:chExt cx="5760" cy="487"/>
          </a:xfrm>
        </p:grpSpPr>
        <p:sp>
          <p:nvSpPr>
            <p:cNvPr id="33824" name="Rectangle 28"/>
            <p:cNvSpPr>
              <a:spLocks noChangeArrowheads="1"/>
            </p:cNvSpPr>
            <p:nvPr/>
          </p:nvSpPr>
          <p:spPr bwMode="auto">
            <a:xfrm>
              <a:off x="0" y="3833"/>
              <a:ext cx="5760" cy="487"/>
            </a:xfrm>
            <a:prstGeom prst="rect">
              <a:avLst/>
            </a:prstGeom>
            <a:solidFill>
              <a:srgbClr val="17255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sz="2000"/>
            </a:p>
          </p:txBody>
        </p:sp>
        <p:pic>
          <p:nvPicPr>
            <p:cNvPr id="33825" name="Picture 29" descr="COLO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 y="3859"/>
              <a:ext cx="998"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3826" name="Rectangle 30"/>
            <p:cNvSpPr>
              <a:spLocks noChangeArrowheads="1"/>
            </p:cNvSpPr>
            <p:nvPr/>
          </p:nvSpPr>
          <p:spPr bwMode="auto">
            <a:xfrm>
              <a:off x="1434" y="3934"/>
              <a:ext cx="3865" cy="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sz="1300">
                  <a:solidFill>
                    <a:srgbClr val="BBE0E3"/>
                  </a:solidFill>
                </a:rPr>
                <a:t>User Consultation Meeting, Lisbon, Portugal, 20-21 January 2009      </a:t>
              </a:r>
              <a:r>
                <a:rPr lang="en-GB" b="1">
                  <a:solidFill>
                    <a:srgbClr val="BBE0E3"/>
                  </a:solidFill>
                  <a:latin typeface="Arial" charset="0"/>
                </a:rPr>
                <a:t>biomass</a:t>
              </a:r>
            </a:p>
          </p:txBody>
        </p:sp>
      </p:grpSp>
      <p:sp>
        <p:nvSpPr>
          <p:cNvPr id="33807" name="Rectangle 31"/>
          <p:cNvSpPr>
            <a:spLocks noGrp="1" noChangeArrowheads="1"/>
          </p:cNvSpPr>
          <p:nvPr>
            <p:ph type="title"/>
          </p:nvPr>
        </p:nvSpPr>
        <p:spPr>
          <a:xfrm>
            <a:off x="504825" y="301626"/>
            <a:ext cx="9067800" cy="860328"/>
          </a:xfrm>
        </p:spPr>
        <p:txBody>
          <a:bodyPr/>
          <a:lstStyle/>
          <a:p>
            <a:pPr eaLnBrk="1" hangingPunct="1"/>
            <a:r>
              <a:rPr lang="en-GB" sz="3600" dirty="0">
                <a:latin typeface="Arial" charset="0"/>
              </a:rPr>
              <a:t>The mean global carbon cycle for the 1990s</a:t>
            </a:r>
          </a:p>
        </p:txBody>
      </p:sp>
      <p:grpSp>
        <p:nvGrpSpPr>
          <p:cNvPr id="6" name="Group 32"/>
          <p:cNvGrpSpPr>
            <a:grpSpLocks/>
          </p:cNvGrpSpPr>
          <p:nvPr/>
        </p:nvGrpSpPr>
        <p:grpSpPr bwMode="auto">
          <a:xfrm>
            <a:off x="2896431" y="1543434"/>
            <a:ext cx="1583848" cy="1279196"/>
            <a:chOff x="1655" y="882"/>
            <a:chExt cx="905" cy="731"/>
          </a:xfrm>
        </p:grpSpPr>
        <p:grpSp>
          <p:nvGrpSpPr>
            <p:cNvPr id="33820" name="Group 33"/>
            <p:cNvGrpSpPr>
              <a:grpSpLocks/>
            </p:cNvGrpSpPr>
            <p:nvPr/>
          </p:nvGrpSpPr>
          <p:grpSpPr bwMode="auto">
            <a:xfrm>
              <a:off x="1655" y="882"/>
              <a:ext cx="905" cy="635"/>
              <a:chOff x="1655" y="882"/>
              <a:chExt cx="905" cy="635"/>
            </a:xfrm>
          </p:grpSpPr>
          <p:sp>
            <p:nvSpPr>
              <p:cNvPr id="33822" name="Rectangle 34"/>
              <p:cNvSpPr>
                <a:spLocks noChangeArrowheads="1"/>
              </p:cNvSpPr>
              <p:nvPr/>
            </p:nvSpPr>
            <p:spPr bwMode="auto">
              <a:xfrm>
                <a:off x="1655" y="882"/>
                <a:ext cx="905" cy="635"/>
              </a:xfrm>
              <a:prstGeom prst="rect">
                <a:avLst/>
              </a:prstGeom>
              <a:solidFill>
                <a:srgbClr val="00FF00"/>
              </a:solidFill>
              <a:ln w="9525">
                <a:solidFill>
                  <a:schemeClr val="tx1"/>
                </a:solidFill>
                <a:miter lim="800000"/>
                <a:headEnd/>
                <a:tailEnd/>
              </a:ln>
            </p:spPr>
            <p:txBody>
              <a:bodyPr wrap="none" anchor="ctr"/>
              <a:lstStyle/>
              <a:p>
                <a:pPr algn="ctr"/>
                <a:endParaRPr lang="en-US" sz="1800" b="1"/>
              </a:p>
            </p:txBody>
          </p:sp>
          <p:sp>
            <p:nvSpPr>
              <p:cNvPr id="33823" name="Rectangle 35"/>
              <p:cNvSpPr>
                <a:spLocks noChangeArrowheads="1"/>
              </p:cNvSpPr>
              <p:nvPr/>
            </p:nvSpPr>
            <p:spPr bwMode="auto">
              <a:xfrm>
                <a:off x="1655" y="925"/>
                <a:ext cx="905" cy="136"/>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r>
                  <a:rPr lang="en-GB" sz="1800" b="1" dirty="0"/>
                  <a:t>High</a:t>
                </a:r>
              </a:p>
            </p:txBody>
          </p:sp>
        </p:grpSp>
        <p:sp>
          <p:nvSpPr>
            <p:cNvPr id="33821" name="Rectangle 36"/>
            <p:cNvSpPr>
              <a:spLocks noChangeArrowheads="1"/>
            </p:cNvSpPr>
            <p:nvPr/>
          </p:nvSpPr>
          <p:spPr bwMode="auto">
            <a:xfrm>
              <a:off x="1687" y="978"/>
              <a:ext cx="841" cy="6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r>
                <a:rPr lang="en-GB" sz="1800" b="1" dirty="0"/>
                <a:t>Land use </a:t>
              </a:r>
              <a:br>
                <a:rPr lang="en-GB" sz="1800" b="1" dirty="0"/>
              </a:br>
              <a:r>
                <a:rPr lang="en-GB" sz="1800" b="1" dirty="0"/>
                <a:t>change flux</a:t>
              </a:r>
            </a:p>
          </p:txBody>
        </p:sp>
      </p:grpSp>
      <p:sp>
        <p:nvSpPr>
          <p:cNvPr id="33809" name="Line 41"/>
          <p:cNvSpPr>
            <a:spLocks noChangeShapeType="1"/>
          </p:cNvSpPr>
          <p:nvPr/>
        </p:nvSpPr>
        <p:spPr bwMode="auto">
          <a:xfrm flipH="1">
            <a:off x="7171945" y="4607553"/>
            <a:ext cx="0" cy="94496"/>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lIns="100794" tIns="50397" rIns="100794" bIns="50397"/>
          <a:lstStyle/>
          <a:p>
            <a:endParaRPr lang="en-US"/>
          </a:p>
        </p:txBody>
      </p:sp>
      <p:sp>
        <p:nvSpPr>
          <p:cNvPr id="33810" name="Line 44"/>
          <p:cNvSpPr>
            <a:spLocks noChangeShapeType="1"/>
          </p:cNvSpPr>
          <p:nvPr/>
        </p:nvSpPr>
        <p:spPr bwMode="auto">
          <a:xfrm flipH="1">
            <a:off x="7140442" y="4698549"/>
            <a:ext cx="64755" cy="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lIns="100794" tIns="50397" rIns="100794" bIns="50397"/>
          <a:lstStyle/>
          <a:p>
            <a:endParaRPr lang="en-US"/>
          </a:p>
        </p:txBody>
      </p:sp>
      <p:sp>
        <p:nvSpPr>
          <p:cNvPr id="33811" name="Line 45"/>
          <p:cNvSpPr>
            <a:spLocks noChangeShapeType="1"/>
          </p:cNvSpPr>
          <p:nvPr/>
        </p:nvSpPr>
        <p:spPr bwMode="auto">
          <a:xfrm flipH="1">
            <a:off x="7138694" y="4600553"/>
            <a:ext cx="64753" cy="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lIns="100794" tIns="50397" rIns="100794" bIns="50397"/>
          <a:lstStyle/>
          <a:p>
            <a:endParaRPr lang="en-US"/>
          </a:p>
        </p:txBody>
      </p:sp>
      <p:grpSp>
        <p:nvGrpSpPr>
          <p:cNvPr id="33812" name="Group 53"/>
          <p:cNvGrpSpPr>
            <a:grpSpLocks/>
          </p:cNvGrpSpPr>
          <p:nvPr/>
        </p:nvGrpSpPr>
        <p:grpSpPr bwMode="auto">
          <a:xfrm>
            <a:off x="2749421" y="2738634"/>
            <a:ext cx="99756" cy="302736"/>
            <a:chOff x="1577" y="1573"/>
            <a:chExt cx="57" cy="173"/>
          </a:xfrm>
        </p:grpSpPr>
        <p:sp>
          <p:nvSpPr>
            <p:cNvPr id="33817" name="Line 49"/>
            <p:cNvSpPr>
              <a:spLocks noChangeShapeType="1"/>
            </p:cNvSpPr>
            <p:nvPr/>
          </p:nvSpPr>
          <p:spPr bwMode="auto">
            <a:xfrm>
              <a:off x="1607" y="1573"/>
              <a:ext cx="0" cy="168"/>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3818" name="Line 50"/>
            <p:cNvSpPr>
              <a:spLocks noChangeShapeType="1"/>
            </p:cNvSpPr>
            <p:nvPr/>
          </p:nvSpPr>
          <p:spPr bwMode="auto">
            <a:xfrm flipH="1">
              <a:off x="1579" y="1746"/>
              <a:ext cx="55" cy="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3819" name="Line 52"/>
            <p:cNvSpPr>
              <a:spLocks noChangeShapeType="1"/>
            </p:cNvSpPr>
            <p:nvPr/>
          </p:nvSpPr>
          <p:spPr bwMode="auto">
            <a:xfrm flipH="1">
              <a:off x="1577" y="1574"/>
              <a:ext cx="55" cy="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33813" name="Group 54"/>
          <p:cNvGrpSpPr>
            <a:grpSpLocks/>
          </p:cNvGrpSpPr>
          <p:nvPr/>
        </p:nvGrpSpPr>
        <p:grpSpPr bwMode="auto">
          <a:xfrm>
            <a:off x="7135194" y="3207613"/>
            <a:ext cx="92755" cy="302736"/>
            <a:chOff x="1577" y="1573"/>
            <a:chExt cx="57" cy="173"/>
          </a:xfrm>
        </p:grpSpPr>
        <p:sp>
          <p:nvSpPr>
            <p:cNvPr id="33814" name="Line 55"/>
            <p:cNvSpPr>
              <a:spLocks noChangeShapeType="1"/>
            </p:cNvSpPr>
            <p:nvPr/>
          </p:nvSpPr>
          <p:spPr bwMode="auto">
            <a:xfrm>
              <a:off x="1607" y="1573"/>
              <a:ext cx="0" cy="168"/>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3815" name="Line 56"/>
            <p:cNvSpPr>
              <a:spLocks noChangeShapeType="1"/>
            </p:cNvSpPr>
            <p:nvPr/>
          </p:nvSpPr>
          <p:spPr bwMode="auto">
            <a:xfrm flipH="1">
              <a:off x="1579" y="1746"/>
              <a:ext cx="55" cy="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3816" name="Line 57"/>
            <p:cNvSpPr>
              <a:spLocks noChangeShapeType="1"/>
            </p:cNvSpPr>
            <p:nvPr/>
          </p:nvSpPr>
          <p:spPr bwMode="auto">
            <a:xfrm flipH="1">
              <a:off x="1577" y="1574"/>
              <a:ext cx="55" cy="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pic>
        <p:nvPicPr>
          <p:cNvPr id="3" name="Audio Recording 11 Jan 2021 at 15:43:31" descr="Audio Recording 11 Jan 2021 at 15:43:31">
            <a:hlinkClick r:id="" action="ppaction://media"/>
            <a:extLst>
              <a:ext uri="{FF2B5EF4-FFF2-40B4-BE49-F238E27FC236}">
                <a16:creationId xmlns:a16="http://schemas.microsoft.com/office/drawing/2014/main" id="{71B25280-98F8-564A-9115-1237E63F91E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80837247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859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489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3" fill="hold" display="0">
                  <p:stCondLst>
                    <p:cond delay="indefinite"/>
                  </p:stCondLst>
                  <p:endCondLst>
                    <p:cond evt="onStopAudio" delay="0">
                      <p:tgtEl>
                        <p:sldTgt/>
                      </p:tgtEl>
                    </p:cond>
                  </p:endCondLst>
                </p:cTn>
                <p:tgtEl>
                  <p:spTgt spid="3"/>
                </p:tgtEl>
              </p:cMediaNode>
            </p:audio>
          </p:childTnLst>
        </p:cTn>
      </p:par>
    </p:tnLst>
    <p:bldLst>
      <p:bldP spid="578597" grpId="0" animBg="1"/>
    </p:bld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spDef>
    <a:ln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8142</TotalTime>
  <Words>1396</Words>
  <Application>Microsoft Macintosh PowerPoint</Application>
  <PresentationFormat>Custom</PresentationFormat>
  <Paragraphs>184</Paragraphs>
  <Slides>35</Slides>
  <Notes>18</Notes>
  <HiddenSlides>0</HiddenSlides>
  <MMClips>25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Times New Roman</vt:lpstr>
      <vt:lpstr>Default Design</vt:lpstr>
      <vt:lpstr>GEOG0113 Lecture 003 The Terrestrial Carbon Cycle</vt:lpstr>
      <vt:lpstr>Aims of lecture</vt:lpstr>
      <vt:lpstr>Terrestrial Carbon</vt:lpstr>
      <vt:lpstr>Terrestrial Carbon</vt:lpstr>
      <vt:lpstr>The Carbon Cycle</vt:lpstr>
      <vt:lpstr>CO2 growth rate</vt:lpstr>
      <vt:lpstr>Carbon Cycle</vt:lpstr>
      <vt:lpstr>The global carbon cycle for the 1990s</vt:lpstr>
      <vt:lpstr>The mean global carbon cycle for the 1990s</vt:lpstr>
      <vt:lpstr>Uncertainty in carbon emissions due to biomass</vt:lpstr>
      <vt:lpstr>Biogeochemical processes</vt:lpstr>
      <vt:lpstr>NPP/GPP: Carbon use efficiency (CUE)</vt:lpstr>
      <vt:lpstr>NPP/GPP</vt:lpstr>
      <vt:lpstr>CUE dependencies</vt:lpstr>
      <vt:lpstr>NPP temporal scales</vt:lpstr>
      <vt:lpstr>NPP biomes</vt:lpstr>
      <vt:lpstr>NPP: July 2006</vt:lpstr>
      <vt:lpstr>NDVI: July 2006</vt:lpstr>
      <vt:lpstr>Net radiation: July 2006</vt:lpstr>
      <vt:lpstr>LST: July 2006</vt:lpstr>
      <vt:lpstr>Precip: July 2006</vt:lpstr>
      <vt:lpstr>NPP: July 2006</vt:lpstr>
      <vt:lpstr>NPP: Dec 2006</vt:lpstr>
      <vt:lpstr>NDVI: Dec 2006</vt:lpstr>
      <vt:lpstr>Net radiation: Dec 2006</vt:lpstr>
      <vt:lpstr>LST: Dec 2006</vt:lpstr>
      <vt:lpstr>Precip: Dec 2006</vt:lpstr>
      <vt:lpstr>Latitudinal distribution of NPP</vt:lpstr>
      <vt:lpstr>Latitudinal and time distribution NPP</vt:lpstr>
      <vt:lpstr>Net Ecosystem Productivity</vt:lpstr>
      <vt:lpstr>Fire: emissions g C m-2 yr-1</vt:lpstr>
      <vt:lpstr>Atmos CO2</vt:lpstr>
      <vt:lpstr>Atmos CO2</vt:lpstr>
      <vt:lpstr>summary</vt:lpstr>
      <vt:lpstr>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EOLDAS Data Assimilation algorithm</dc:title>
  <dc:creator>Tristan Quaife</dc:creator>
  <cp:lastModifiedBy>Lewis, Philip</cp:lastModifiedBy>
  <cp:revision>175</cp:revision>
  <cp:lastPrinted>1601-01-01T00:00:00Z</cp:lastPrinted>
  <dcterms:created xsi:type="dcterms:W3CDTF">2010-11-25T08:35:40Z</dcterms:created>
  <dcterms:modified xsi:type="dcterms:W3CDTF">2021-01-11T16:25:59Z</dcterms:modified>
</cp:coreProperties>
</file>